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70" r:id="rId1"/>
  </p:sldMasterIdLst>
  <p:notesMasterIdLst>
    <p:notesMasterId r:id="rId64"/>
  </p:notesMasterIdLst>
  <p:sldIdLst>
    <p:sldId id="256" r:id="rId2"/>
    <p:sldId id="546" r:id="rId3"/>
    <p:sldId id="530" r:id="rId4"/>
    <p:sldId id="531" r:id="rId5"/>
    <p:sldId id="534" r:id="rId6"/>
    <p:sldId id="532" r:id="rId7"/>
    <p:sldId id="556" r:id="rId8"/>
    <p:sldId id="537" r:id="rId9"/>
    <p:sldId id="533" r:id="rId10"/>
    <p:sldId id="572" r:id="rId11"/>
    <p:sldId id="539" r:id="rId12"/>
    <p:sldId id="538" r:id="rId13"/>
    <p:sldId id="540" r:id="rId14"/>
    <p:sldId id="541" r:id="rId15"/>
    <p:sldId id="549" r:id="rId16"/>
    <p:sldId id="535" r:id="rId17"/>
    <p:sldId id="536" r:id="rId18"/>
    <p:sldId id="553" r:id="rId19"/>
    <p:sldId id="542" r:id="rId20"/>
    <p:sldId id="547" r:id="rId21"/>
    <p:sldId id="552" r:id="rId22"/>
    <p:sldId id="548" r:id="rId23"/>
    <p:sldId id="551" r:id="rId24"/>
    <p:sldId id="543" r:id="rId25"/>
    <p:sldId id="555" r:id="rId26"/>
    <p:sldId id="544" r:id="rId27"/>
    <p:sldId id="557" r:id="rId28"/>
    <p:sldId id="558" r:id="rId29"/>
    <p:sldId id="588" r:id="rId30"/>
    <p:sldId id="559" r:id="rId31"/>
    <p:sldId id="560" r:id="rId32"/>
    <p:sldId id="568" r:id="rId33"/>
    <p:sldId id="569" r:id="rId34"/>
    <p:sldId id="562" r:id="rId35"/>
    <p:sldId id="561" r:id="rId36"/>
    <p:sldId id="563" r:id="rId37"/>
    <p:sldId id="566" r:id="rId38"/>
    <p:sldId id="570" r:id="rId39"/>
    <p:sldId id="571" r:id="rId40"/>
    <p:sldId id="567" r:id="rId41"/>
    <p:sldId id="575" r:id="rId42"/>
    <p:sldId id="573" r:id="rId43"/>
    <p:sldId id="574" r:id="rId44"/>
    <p:sldId id="576" r:id="rId45"/>
    <p:sldId id="577" r:id="rId46"/>
    <p:sldId id="578" r:id="rId47"/>
    <p:sldId id="584" r:id="rId48"/>
    <p:sldId id="579" r:id="rId49"/>
    <p:sldId id="585" r:id="rId50"/>
    <p:sldId id="586" r:id="rId51"/>
    <p:sldId id="580" r:id="rId52"/>
    <p:sldId id="581" r:id="rId53"/>
    <p:sldId id="587" r:id="rId54"/>
    <p:sldId id="582" r:id="rId55"/>
    <p:sldId id="593" r:id="rId56"/>
    <p:sldId id="583" r:id="rId57"/>
    <p:sldId id="591" r:id="rId58"/>
    <p:sldId id="592" r:id="rId59"/>
    <p:sldId id="590" r:id="rId60"/>
    <p:sldId id="594" r:id="rId61"/>
    <p:sldId id="589" r:id="rId62"/>
    <p:sldId id="550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593"/>
    <a:srgbClr val="6E2307"/>
    <a:srgbClr val="2F5897"/>
    <a:srgbClr val="BFBFBF"/>
    <a:srgbClr val="238A3C"/>
    <a:srgbClr val="445583"/>
    <a:srgbClr val="682E8A"/>
    <a:srgbClr val="D9D9D9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5524" autoAdjust="0"/>
  </p:normalViewPr>
  <p:slideViewPr>
    <p:cSldViewPr snapToGrid="0" snapToObjects="1">
      <p:cViewPr varScale="1">
        <p:scale>
          <a:sx n="91" d="100"/>
          <a:sy n="91" d="100"/>
        </p:scale>
        <p:origin x="802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9744"/>
    </p:cViewPr>
  </p:sorterViewPr>
  <p:notesViewPr>
    <p:cSldViewPr snapToGrid="0" snapToObjects="1">
      <p:cViewPr varScale="1">
        <p:scale>
          <a:sx n="69" d="100"/>
          <a:sy n="69" d="100"/>
        </p:scale>
        <p:origin x="2822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47" units="cm"/>
          <inkml:channel name="Y" type="integer" max="16508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3859" units="1/cm"/>
          <inkml:channelProperty channel="Y" name="resolution" value="1000.484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31T15:10:29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2260 2398 443 0,'-17'-9'110'0,"-4"0"35"16,6 7-127-16,2-6-10 15,4 3-2-15,-1-2-4 16,1 0 5-16,-1-1 5 16,1 2 4-16,6 6-2 15,4 1 2-15,8 9-5 16,5 4-5-16,8 14-4 16,2 1 1-16,5 17-3 15,-2 0 3-15,3 23-3 16,-6-2 2-16,6 22-4 15,-8-2 5-15,-2 20-4 0,-2-4 2 16,-2 20-2-16,-8-11 3 16,-7 15-3-16,1-12 4 15,-5 9-4-15,-3-17 4 16,0 14-3-16,4-8 3 16,1 9-4-16,4-9 4 15,-3 15-3-15,-3-13 4 16,-5 8-1-16,1-15 4 0,-11 6-3 15,3-18 2-15,0 4-1 16,3-19 1-16,0 6-5 16,7-17 3-16,1 1-1 15,4-18 0-15,0 3-3 16,3-14 5-16,-3 2-2 16,1-7 0-16,1 1-4 15,1-7 2-15,0 2-3 16,-2-7 4-16,1-3-2 15,-4-5 2-15,1 1-2 16,1-7 4-16,-3 3 6 16,3-5 5-16,3-2 1 15,0-5 1-15,0 4-1 16,0-2-7-16,0 0-6 16,0-1 3-16,3 0 0 0,-3-4 0 15,-1-2 0-15,5-4 1 16,5-1-3-16,3-4 2 15,9 1-4-15,4-7 2 16,13 7-3-16,4 1-1 16,9-2-2-16,5 7 3 15,20 6-3-15,-3-3 2 0,19-4-1 16,-4 4 1-16,22-2-3 16,-5-1 5-16,24 1-4 15,-14 2 3-15,30-3-3 16,-9 0 3-16,22 1-5 15,-10 2 5-15,29 5-4 16,-21 0 3-16,30 7-1 16,-18-5 3-16,28 5-3 15,-21-11 4-15,32-1-5 16,-24-4 5-16,30-5-6 16,-23-9 6-16,30-4-6 15,-22-2 7-15,24-10-5 16,-30 5 4-16,15 2-5 15,-30 11 5-15,15 2-4 0,-32 11 1 16,16 2 0-16,-31 4 2 16,4 2-4-16,-35 3 3 15,-7 2-3-15,-28 3 5 16,-8-1-11-16,-29 0-5 16,-11-3-29-16,-18-1-9 15,-23-10-156-15,-27 1 30 16</inkml:trace>
  <inkml:trace contextRef="#ctx0" brushRef="#br0" timeOffset="2509.35">712 3561 425 0,'-11'-1'126'16,"0"-5"24"-16,1 3-122 15,5 4-9-15,-1 4-17 16,-1 4 9-16,-1 4-5 16,2 6 5-16,0 3-6 15,1 9 5-15,5 2-9 16,4 9 3-16,5 4-6 0,2 11 6 15,5-3-5-15,6 12 4 16,1-1-4-16,1 6 5 16,0-11-8-16,3 8 6 15,-3-9-4-15,-3-2 5 16,-3-15-6-16,-1 2-1 16,-7-13-8-16,-7-5-8 15,-6-9 97-15,-14-3-236 16,-4-11 108-16</inkml:trace>
  <inkml:trace contextRef="#ctx0" brushRef="#br0" timeOffset="2782.26">549 3777 321 0,'30'-16'153'0,"-7"-7"-14"15,16-6-48-15,6 1-88 16,13-6 4-16,-2 2-5 0,11-3 7 16,-7 1-6-16,6-3 3 15,-13 6-5-15,-2 1 4 16,-20 13-4-16,-11 5-63 15,-23 13-87-15,-17 17 9 16</inkml:trace>
  <inkml:trace contextRef="#ctx0" brushRef="#br0" timeOffset="2942.83">590 3995 463 0,'-8'7'126'0,"11"-2"32"15,8-4-135-15,25-9-7 16,12-7-16-16,25-16 5 0,16-9-13 16,22-20-149-16,-9-3 47 15</inkml:trace>
  <inkml:trace contextRef="#ctx0" brushRef="#br0" timeOffset="4257.46">4736 6382 340 0,'-6'-5'137'16,"-5"-1"3"-16,1 3-70 16,0-1-53-16,-5 0 3 15,0 1-8-15,-10 0 8 16,-1 1-8-16,-10 0 4 15,4 4-11-15,-11 4 4 16,7 5-9-16,-12 8 3 16,6 9-5-16,-5 15 5 15,10 3-6-15,1 16 7 16,16-1-7-16,10 11 4 16,16-13-4-16,10 2 5 15,13-16-9-15,10-2-1 16,1-19-7-16,8-8-2 15,-3-11-3-15,5-14 7 0,-5-8-2 16,0-5 8-16,-6 3 0 16,0-2 5-16,-9 7-4 15,0 3 7-15,-6 4-2 16,-1 1 5-16,-8 6-5 16,2 2 6-16,-8 2-3 15,-5 5 8-15,-6 0-5 0,-7 4 7 16,-3 2-5-16,-5 5 3 15,7-4-8-15,-2 4 7 16,9 0-7-16,6 2 4 16,6-2-4-16,6 4 4 15,4-3-9-15,7-3 7 16,-3-8-5-16,7 0 3 16,-10-13-4-16,-4-8 4 15,-3-8-4-15,-4-5 1 16,-9-6-6-16,4-3 2 15,-6 3-3-15,2 0 3 16,0 5-2-16,0 2 8 16,-2 11-4-16,8 6 6 15,-4 7-3-15,5 12 5 16,2 4-6-16,5 11 6 0,-1 2-7 16,4 9 4-16,-2-8-4 15,0-2 45-15,-4-12-192 16,0-25 79-16</inkml:trace>
  <inkml:trace contextRef="#ctx0" brushRef="#br0" timeOffset="4671.37">5398 6288 446 0,'15'25'130'0,"-12"4"26"15,1 4-120-15,4 7-26 16,-2-1-11-16,-4 10 5 16,2-3-3-16,-3-1 2 15,-2-9-4-15,-2-4 6 16,6-12-6-16,-2-11 5 16,1-8-8-16,1-7-3 15,-3-12-14-15,-1-17-14 16,5-1-8-16,-3-13 6 15,0 0 3-15,6-5 11 16,-1 6 16-16,3-1 7 0,-1 14-3 16,5 8 17-16,-2 19 3 15,4 22 8-15,0 16-1 16,0 24 5-16,0 13-17 16,-4 10-2-16,-3-7-8 15,-6 3 4-15,-4-22-9 16,-2-11 7-16,-5-17-7 0,-6-12-3 15,-2-16-14-15,-19-20-122 16,3-8 30-16</inkml:trace>
  <inkml:trace contextRef="#ctx0" brushRef="#br0" timeOffset="4848.89">5068 6631 451 0,'9'15'112'0,"12"-6"39"15,12-6-133-15,18-1-2 16,2-7-11-16,12-3 4 16,0-5-8-16,5-3 4 15,-11-7-7-15,-3-4-5 16,-11 0-15-16,-4-4-130 16,-9-2 29-16</inkml:trace>
  <inkml:trace contextRef="#ctx0" brushRef="#br0" timeOffset="5265.78">5854 6041 443 0,'39'-9'95'0,"15"-5"43"15,3-1-133-15,5-6 3 16,-11 3-9-16,-3 0 8 16,-14 7-5-16,-10 7 6 15,-12 10-5-15,-10 20 6 16,-8 9-7-16,-5 31 6 16,3 10-9-16,3 32 6 15,8 6-6-15,12 28 4 16,6-8-5-16,10 24 6 15,2-19-5-15,2-1 5 16,-10-27-10-16,-3-8 25 16,-7-30-3-16,-2-2 10 0,-6-18-6 15,-4-4 10-15,-7-13-23 16,-5-5 0-16,-8-14-8 16,-8-3 4-16,-5-9-10 15,-5-3-8-15,-7-3-11 16,-6-1-145-16,3-10 37 15</inkml:trace>
  <inkml:trace contextRef="#ctx0" brushRef="#br0" timeOffset="5802.35">4414 5991 432 0,'0'2'117'0,"-14"0"28"15,-2 8-115-15,-7 3-25 16,-11 3 2-16,-5-2-7 16,-12 0 5-16,0-5-4 0,-9 3 8 15,10-1-8-15,-5 7 7 16,10 3-6-16,0 20-1 15,12 7-4-15,-3 27 5 16,9 8-5-16,12 26 3 16,12 0 0-16,13 23 2 15,10-11-5-15,10 6 5 16,0-22-4-16,4-4 5 16,-8-32-6-16,2-9 6 15,-7-21-3-15,-1-5 2 16,-4-14 2-16,4-1 7 15,-5-7-6-15,1 1 4 16,-2-4-11-16,-5-6-156 16,-3-9 45-16</inkml:trace>
  <inkml:trace contextRef="#ctx0" brushRef="#br0" timeOffset="8092.71">2882 5112 332 0,'4'-6'77'16,"4"-1"27"-16,3 4-95 15,-1-3-4-15,-1-1 2 16,0-2 4-16,-1 0 7 16,3-2 5-16,-2 1 2 15,8-1-5-15,0-1-5 16,13-5-7-16,6-1-4 0,10-6-3 15,7 0 2-15,19-8-2 16,3-4 3-16,22-8-5 16,1 0 2-16,35-17 0 15,-10 0 0-15,35-18-2 16,-5-1 5-16,40-19-4 16,-16 3 2-16,41-24-4 15,-17 6 6-15,36-21-4 16,-21 6 5-16,44-19-3 15,-30 20 4-15,42-23-5 16,-30 18 3-16,28-13-3 16,-33 18 2-16,24-8-4 15,-35 21 5-15,22-5-5 16,-38 25 4-16,7 5-3 16,-36 15 4-16,1 9-2 0,-43 20 3 15,-3 2-3-15,-38 14 3 16,-6 3-6-16,-30 13 3 15,-11 3-2-15,-21 4 3 16,-10 2 0-16,-16 5 5 16,-17 1-5-16,-6 8-1 15,-17 3-13-15,-9 6-10 0,-19 7-130 16,-3 1 30-16</inkml:trace>
  <inkml:trace contextRef="#ctx0" brushRef="#br0" timeOffset="14496.47">3055 5121 177 0,'19'-8'44'0,"-1"-1"18"15,0 3-54-15,0-2 14 16,-3 4-2-16,2-1 15 15,-4 2-6-15,6-4 10 16,-4 2-16-16,4-1 1 16,-4-1-14-16,5 2 5 0,-1-2-11 15,7 1 4 1,0 1-8-16,8-2 6 0,-5 0-6 16,4 4 8-16,-4 1 0 15,2-1 9-15,-2 6-3 16,2-1 5-16,1-1-9 15,8 0 1-15,-8-1-9 16,7-3 5-16,-5 0-7 16,7-1 6-16,-4 0 2 0,7 0 9 15,-8 3-7-15,7-1 5 16,-4 4-4-16,5-2-3 16,-2 2-8-16,4-2 5 15,-2 0-4-15,7-2 3 16,-6-1-6-16,7-1 5 15,-1-1-2-15,2-1 2 16,-5 2-4-16,10-2 5 16,-8 0-4-16,7-1 4 15,-4 0-3-15,17-3 5 16,-13 1-7-16,9-7 7 16,-9-5-5-16,12-3 7 15,-15-3-5-15,6-5 7 16,-6 3-5-16,10-7 4 15,-13 0-6-15,5-6 2 16,-8 2-4-16,0-4 2 0,-6 5-4 16,4-6 5-16,-8 8-4 15,5-8 4-15,-5 6-4 16,1-5 5-16,-6 7-7 16,7-8 5-16,-8 5-4 15,1-5 4-15,0 2-5 16,-3-5 5-16,-12 10-5 0,5-7 5 15,-4 3-5-15,-3-3 4 16,-1 8-4-16,6-4 5 16,-6 7-4-16,2-6 3 15,-2 4-2-15,2-8 1 16,-4 4-3-16,4-6 5 16,2 8-3-16,-2-7 3 15,1 4-4-15,4-4 5 16,-1 6-6-16,6-8 3 15,3 3-1-15,2-4 2 16,-4 8-4-16,4-8 4 16,-2 9-4-16,3-1 2 15,-3 5-2-15,12-3 5 16,-3 4-4-16,10-4 4 0,-4 0-4 16,15-9 4-16,-4 7-6 15,7-7 5-15,-5-2-3 16,13-2 4-16,-11 6-7 15,7-6 7-15,-1 8-6 16,9-6 5-16,-10 9-6 16,7-4 7-16,-3 6-5 15,7-5 2-15,-4 10-3 16,18-4 5-16,-4 6-5 0,17-4 5 16,-5 9-3-16,13-7 4 15,-15 3-5-15,18-3 3 16,-16 2-2-16,11-6 2 15,-12 7-4-15,12 1 4 16,-13 7-2-16,10 4 2 16,-10 7-3-16,11 4 3 15,-17 1-3-15,11 2 3 16,-10 3-6-16,8-3-3 16,-11 1-9-16,13-3-11 15,-16 0-132-15,11-6 36 16</inkml:trace>
  <inkml:trace contextRef="#ctx0" brushRef="#br0" timeOffset="16081.12">4753 4146 192 0,'-38'150'69'0,"14"30"9"0,24-17-52 16,20 30-3-16,23-25-9 15,19 6-5-15,11-40-4 16,23-9 1-16,4-47-2 16,34-24 0-16,3-31 8 15,40-26 2-15,1-21 0 0,36-31-1 16,-21-13-4-16,25-28-10 16,-29-6 1-16,10-27-4 15,-40 9 2-15,11-27-3 16,-32 7 6-16,5-21-2 15,-28 10 3-15,5-30 0 16,-29 22 5-16,-8-28-3 16,-25 15 1-16,-17-20-5 15,-23 26 0-15,-17-14 26 16,-17 30 14-16,-20-7 8 16,-12 34 9-16,-15 0 5 15,-9 32-21-15,-15 8-11 16,2 30-7-16,-18 8-5 15,-5 17-7-15,-19 2-8 0,4 8 3 16,-29 1-11 0,11 1-5-16,-24-4-19 0,11 2-6 15,-17-6-140-15,21 2 33 16</inkml:trace>
  <inkml:trace contextRef="#ctx0" brushRef="#br0" timeOffset="70300.09">9705 5238 180 0,'26'-9'69'16,"16"1"21"-16,1 3-45 15,13-1 1-15,4 0-5 16,21 1-5-16,-3 4-11 16,25-4-7-16,-1 1-3 15,33 3-5-15,-4 5-5 0,34 2-2 16,0 2 0-16,38 3-4 16,-10 5 3-16,36 4-2 15,-11 0 3-15,29 0-2 16,-17 1 0-16,34-2 9 15,-24-6 5-15,41 2-3 16,-26-5 4-16,39-5 0 16,-30-3-5-16,33-2-2 15,-38-5 4-15,27 0 4 16,-42-2 3-16,23 3-5 16,-43-2 0-16,18 4-5 15,-43 1-4-15,8 1-3 16,-45-2-1-16,-4-1-1 15,-40-3 1-15,-11-2-5 16,-34-3-5-16,-15-1-149 0,-28-1 45 16</inkml:trace>
  <inkml:trace contextRef="#ctx0" brushRef="#br0" timeOffset="71151.35">12292 5391 357 0,'-5'18'78'0,"1"-2"33"15,2-2-103-15,-2-5 1 16,5-7 6-16,-1-5 11 16,3-9 6-16,3-12 4 15,3-6 0-15,2-21-7 16,-2-6-9-16,6-28-8 16,1-2-3-16,4-23-5 15,-7 0 0-15,8-28-3 16,-6 10 2-16,-4-27-4 15,1 12 5-15,0-36-4 16,-8 13 2-16,-2-30-1 16,-7 18 1-16,-5-15-5 15,-1 38 2-15,-2 8-4 0,-1 49 2 16,1 20-3-16,4 34 2 16,0 32-1-16,3 32 3 15,7 39-2-15,13 29 4 16,7 52-1-16,7 19 2 15,11 56-2-15,-1 2 2 16,5 30-2-16,-8-26 1 16,-5 14-1-16,-15-53 1 0,0-5-1 15,-9-41 2-15,1-1-1 16,-1-31 2-16,-3-2-1 16,-4-22 2-16,-2-8-3 15,-5-27 2-15,-2-15-2 16,2-20-1-16,-8-19-154 15,-7-28 51-15</inkml:trace>
  <inkml:trace contextRef="#ctx0" brushRef="#br0" timeOffset="73028.77">9699 8473 212 0,'74'-18'80'0,"10"-3"12"15,-9 3-57-15,13-4-6 16,-10 5-8-16,5-4-4 16,-15 7-1-16,9-1 0 15,-17 4 0-15,2 0-2 16,-5 4-3-16,6-2-5 16,-6 2-2-16,9 0-3 15,-2 0 1-15,10 2-2 16,-11 0 3-16,18 3-3 15,-9 2 3-15,12 2-3 0,-9 1 2 16,9 2 0-16,-12 0 3 16,6-2 2-16,-9 1 3 15,6-2 2-15,-10 0 4 16,10-2-2-16,-12 0 3 16,4-3-2-16,-8-2-2 0,7-1-4 15,-11-1 0-15,4 0-12 16,-10-3-10-16,-4 1-130 15,-13-2 33-15</inkml:trace>
  <inkml:trace contextRef="#ctx0" brushRef="#br0" timeOffset="73773.17">12239 8179 201 0,'0'-2'59'16,"8"-1"8"-16,-2-4-54 16,-2-1-23-16,1 0-1 15,-1-4 5-15,1 2 5 16,-1 0 7-16,-1 0 11 0,0-1 0 15,0 2-4-15,-3 1-4 16,-1-1-3-16,1-5-4 16,-2 3 1-16,2-8 12 15,-7 0 4-15,4-9-1 16,0 3 2-16,1-12-2 16,-4 1-10-16,6-13-12 15,-4 7-5-15,2-9-23 16,-1 7-20-16,-1-11-47 15,-2 6-4-15</inkml:trace>
  <inkml:trace contextRef="#ctx0" brushRef="#br0" timeOffset="74970.28">13237 6885 175 0,'54'57'43'0,"-6"-6"17"16,9-1-47-16,0-9 13 15,6-3 9-15,-6-11 3 16,9-2 2-16,-6 1-2 0,11 1-15 16,-11-1-6-16,13 7-6 15,-7 0 1-15,7 5 0 16,-5 2 2-16,14 11 0 15,-5-2 2-15,13 10-3 16,-4-7 0-16,10 0-1 16,-12-11 2-16,18-5 3 15,-12-9 3-15,13 0 3 16,-4-8-1-16,18 0-4 16,-15-3-4-16,18 2-2 15,-15-2-2-15,11 7-5 16,-22 3 1-16,14 3-1 15,-10 0 1-15,8 3-4 16,-8-4 4-16,16-1-3 0,-9 0 0 16,12-1-2-1,-9-4 2-15,12 4-5 0,-9-3 5 16,13 4 0-16,-9 0 5 16,18 4 7-16,-10 0 7 15,16 9 2-15,-15-1 6 16,12 7-4-16,-16-3-7 15,6-2-7-15,-18-10-4 16,-3-4-6-16,-22-10-1 0,-11-8-3 16,-21-6-2-16,-14-7-17 15,-20 0-9-15,-32-18-20 16,-32-12-146-16,-56-19 38 16</inkml:trace>
  <inkml:trace contextRef="#ctx0" brushRef="#br0" timeOffset="75755.73">12308 7995 245 0,'-22'-7'77'16,"4"-2"21"-16,1-3-45 15,4 1-15-15,5-2 0 16,1-1 6-16,1-1-1 15,4 0-13-15,-2-1-4 16,8-1 0-16,4-8-5 16,5-5-9-16,8-11-6 15,5-5-1-15,-1-20-4 16,-1-2-2-16,2-21-5 0,-7 4 0 16,-2-25-5-16,-5 5 2 15,0-24-3-15,-5 11 6 16,-4-18 1-16,2 16 5 15,1-4-2-15,-5 30 5 16,5 2-4-16,-3 27 1 16,3 12-2-16,0 20 3 0,2 9-2 15,-1 13 4-15,4 11-2 16,-1 4 2-16,10 11-2 16,1 12 1-16,13 13-2 15,5 4 1-15,11 14-2 16,5 2 3-16,13 12-2 15,-8-5 2-15,12 19-2 16,-9-10 1-16,2 15-3 16,-9-13 3-16,8 18-4 15,-9-10 2-15,8 12 0 16,-5-13 1-16,10 7 0 16,-6-20-4-16,13-6-7 15,0-18-4-15,6-13-128 16,-8-21 34-16</inkml:trace>
  <inkml:trace contextRef="#ctx0" brushRef="#br0" timeOffset="81716.23">10076 11464 302 0,'-17'1'104'16,"1"-2"18"-16,2 0-79 16,4 2-14-16,0-4-9 15,5 3-7-15,0-3-5 16,2 1-3-16,0-2 0 0,2 4 0 15,1-3 4-15,1 0-1 16,4 2-1-16,4-1-2 16,3-4-2-16,7 7-2 15,10-3 2-15,10-1-3 16,3-4 2-16,16 1-2 16,-5-9 1-16,12-1-2 15,-5-3 1-15,10-4-1 16,-7 0 1-16,15-2-1 15,-13 3 2-15,17-4-2 16,-3 6 2-16,11-3-1 16,-6 4 0-16,14-2-2 15,-11 5 2-15,6-1-1 16,-12 3 1-16,9-3-1 0,-7 2 4 16,12-4-2-16,-9 0 1 15,12-2-1-15,-12 3 1 16,2-2-4-16,-13 2 4 15,3 2-4-15,-17 1 2 16,2-1 0-16,-13 0 1 16,1 1-2-16,-11 2 2 15,-2 1 0-15,-8 0-5 16,-5 3-136-16,-10-5 44 0</inkml:trace>
  <inkml:trace contextRef="#ctx0" brushRef="#br0" timeOffset="82572.1">12538 11033 295 0,'-2'-3'93'15,"-4"-1"16"-15,2-1-75 16,2 3-23-16,-1-2-2 16,-4-2 6-16,1-6 0 15,0 4 4-15,0-3-3 16,1 3-1-16,1-1-8 16,-1-1-2-16,2-2-7 15,2-2 3-15,-5-6-3 16,1 4 0-16,4-4 2 0,-2 5 3 15,3-5-4-15,0 1 3 16,1-6-2-16,4 5 0 16,2-4-3-16,2 1 2 15,2-5-3-15,4 4 2 16,1-6-5-16,1 3 2 0,1-3 0 16,-3 3 3-16,0-1-2 15,1 7 4-15,2-6-1 16,-3 8 2-16,-3-4-2 15,2 0 5-15,-5-5-4 16,3 4 2-16,-3-6-3 16,0 5 2-16,6-7-2 15,0 4 1-15,3-7-1 16,0 4 1-16,6-5-1 16,-6 6 3-16,1-5-3 15,-4 9 1-15,0-6-11 16,-4 4-1-16,-2-2-5 15,-3 4 3-15,-1 2-1 16,-1 6 11-16,2-2 0 16,-1 5-1-16,5-1-66 0,-3 0-36 15,4-3-15-15</inkml:trace>
  <inkml:trace contextRef="#ctx0" brushRef="#br0" timeOffset="82775.55">12998 9742 139 0,'16'-15'100'15,"1"0"-10"-15,-4 5-29 16,2-2-21-16,-2 2-20 15,-1-2-9-15,0 1-8 16,3-4-7-16,-3 1 3 0,4-1-4 16,-2 2 3-16,-1-4 0 15,2 5 5-15,3-1-3 16,-4 3 2-16,2-1-1 16,0 4 2-16,0-7-1 15,-2 2 2-15,1-2-15 16,-2-2-69-16,-4-3-14 15,-3-1-34-15</inkml:trace>
  <inkml:trace contextRef="#ctx0" brushRef="#br0" timeOffset="83253">13507 9295 323 0,'6'-8'58'16,"6"-3"-3"0,-3-1-96-16,2 0-7 0,-1-1-18 15,-1-6-24-15,0 1 37 16</inkml:trace>
  <inkml:trace contextRef="#ctx0" brushRef="#br0" timeOffset="85323.31">13725 9011 153 0,'25'-33'52'0,"-1"-4"6"15,-3 4-37-15,1-1-12 16,-4 3-3-16,3-4 8 15,-4 4 9-15,4-3 4 16,-5 1 0-16,7-1-2 0,-6 4-8 16,5-1-8-16,-1 5-4 15,2 2 3-15,-8 8 11 16,4 0 1-16,-1-1 1 16,3 1-2-16,0-3-2 15,-1-6-11-15,-1 5-1 16,-2-7-2-16,-2 4 3 0,0 0-4 15,0-1 3-15,0-4-5 16,-4 3 1-16,4-4-3 16,-5 2 1-16,-3 1-7 15,-4 3 2-15,1 1-5 16,-4 7-1-16,0 0-14 16,1 5 2-16,2 2-16 15,1 1-16-15,-1-4-12 16,1 3 22-16,0-3 25 15,2-1 22-15,-2 7 26 16,-2 1 21-16,1-2-4 16,-1 8-14-16,0 2 0 15,-2-2 1-15,0 1-6 16,2 2-4-16,-1-6-4 16,2-3-6-16,-1-1 1 0,1-1 3 15,-1-1 0-15,0 2 0 16,0 3-3-16,2 3-6 15,1 1-3-15,2 4 0 16,5 3-2-16,-3 1 1 16,3-2-1-16,-1 0 3 15,4 1-3-15,-2-1 2 0,0 1-1 16,4 3 1-16,0-2-3 16,2-5 3-16,7 2-3 15,-2 0 1-15,6 0-1 16,-8-4 2-16,5 7-3 15,-6 0 3-15,1-2-3 16,-3 0 2-16,5 5 0 16,-3-7 2-16,3 1-3 15,-6-2 3-15,6 1-4 16,-6-4 2-16,3 3-2 16,-2 2 3-16,5 0-2 15,-3-2 3-15,5 7-4 16,-1-2 2-16,7 5-3 15,-7-1 3-15,4 3-2 16,-2-2 3-16,0 2-3 16,-2-5 3-16,2 4-5 0,-1-3 5 15,7 2-3-15,-5-3 2 16,8 3-3-16,-6-3 4 16,5 3-3-16,-8-2 1 15,3 3-1-15,-2-1 3 16,2 2-3-16,-2-2 3 15,6 3-2-15,-3-2 2 16,4 5-3-16,-5-5 3 0,4 6-5 16,-1 0 3-16,5-1-2 15,-5-5 3-15,9 4-3 16,-7-5 4-16,10 0-3 16,-2 0 3-16,4 2-3 15,-4-6 3-15,2 3-2 16,-7-2 2-16,5-2-1 15,-4-3 3-15,4 4 2 16,-3-3 2-16,6 3 0 16,-4 0 1-16,9 2-2 15,-6 4-3-15,9 1-4 16,-7-2 1-16,9 2-2 16,-7 1 2-16,6-3-1 15,-5-2 2-15,8 3-1 16,-7-2 2-16,9 7-4 0,-9-6 3 15,6 6-3-15,-6-5 2 16,9 6-2-16,-9-4 3 16,9 6 2-16,-6-2 2 15,11 6-2-15,-11-6 2 16,6 0-1-16,-8-2-1 16,8 1 0-16,-9-7 4 0,6 1 0 15,-1-2 1-15,5-3-1 16,-7-6 1-16,6 1-1 15,-9 0 3-15,6 0-2 16,-10-1 0-16,8 3 1 16,-4 1-3-16,9-1-2 15,-7 3 0-15,7 2-1 16,-8 0-1-16,5 3-3 16,-4-5 3-16,8 3-4 15,-5 0 3-15,7 2-4 16,-2-4 2-16,8 12-1 15,-7-3 5-15,10 7 0 16,-10 1 4-16,11 9 2 16,-10-10 0-16,11 7-4 15,-7-6-3-15,7 1 0 0,-10-9 3 16,11 5 1-16,-13-3 3 16,12-2 0-16,-6 0 0 15,13 3-4-15,-14-3 0 16,13-1-5-16,-6 3 1 15,10 2 2-15,-9-2 2 16,15 6-4-16,-11-4 4 16,13 3-3-16,-10-4 0 0,16 0-5 15,-13-5 2-15,11 1-1 16,-7-1 3-16,13 3-4 16,-9-2 3-16,15 7-2 15,-11-4 3-15,17 9-4 16,-15-3 5-16,14 1-1 15,-15-3 5-15,14 3-3 16,-14-6 6-16,14 3-4 16,-10-1 3-16,10 4-3 15,-8-2-1-15,12 3-2 16,-13-3 3-16,13 5-4 16,-16-4 3-16,10 6 0 15,-14-4-1-15,13 5-2 16,-17-5 1-16,13 6-3 15,-15-6 3-15,12 8 3 0,-12-2 5 16,7 8-3-16,-17-2 4 16,22 9-4-16,-17-7-1 15,11 9-4-15,-11-10 2 16,5 2-5-16,-26-10 2 16,-2-5-5-16,-18-13 0 15,-9-2-9-15,-14-6-2 16,-5-1-14-16,-13-6 0 0,-6 8-18 15,-9-1 4-15,-10 4-10 16,-4-1 10-16,-14 6-13 16,-2-5 5-16,-12 8-125 15,3-2 38-15</inkml:trace>
  <inkml:trace contextRef="#ctx0" brushRef="#br0" timeOffset="89323.13">12403 11167 359 0,'-8'-30'-21'15,"4"-17"86"-15</inkml:trace>
  <inkml:trace contextRef="#ctx0" brushRef="#br0" timeOffset="90346.68">22857 11261 404 0,'9'28'126'15,"-9"-30"16"-15,1-20-113 16,-6-18-24-16,-12-31-10 16,0-21-4-16,-1-34-2 15,-4-3 6-15,10 0 5 16,10 16 6-16,2 4 5 16,2 40 5-16,4 15-8 15,-3 17-12-15,-1 33-76 16,2 41-66-16,7 44-9 15,2 22-70-15,0 36 154 16,-1 2 168-16,-1 2-13 16,-10-30 0-16,2-13 0 0,-1-41-27 15,1-25-7-15,0-32-15 16,-9-42-119-16,-9-25 10 16</inkml:trace>
  <inkml:trace contextRef="#ctx0" brushRef="#br0" timeOffset="91633.59">12367 11549 264 0,'-9'6'79'0,"0"-32"-22"0,3-19-134 16,0-39 7-16</inkml:trace>
  <inkml:trace contextRef="#ctx0" brushRef="#br0" timeOffset="91970.53">12371 10595 155 0,'11'-104'160'15,"4"17"-29"-15,-3 40-6 16,7 24-76-16,2 31-20 16,2 32-16-16,-2 23-11 0,-6 31-1 15,-9 17 4-15,-6 25 3 16,-8-11 11-16,-7 4-1 15,2-25-1-15,2-15-3 16,5-31-3-16,-1-16-7 16,4-21 0-16,0-23-1 15,3-22 2-15,0-26-4 16,0-16 0-16,3-24-2 16,-3-2 0-16,1-21-1 15,-2 8 2-15,1-6-3 16,0 22 1-16,3 12-7 15,1 32-1-15,2 23-5 16,-3 33 5-16,-3 30-1 0,-1 18 7 16,-4 32 1-1,-4 6 4-15,5 17-1 0,-1-13 5 16,2-4-147-16,3-28 51 16</inkml:trace>
  <inkml:trace contextRef="#ctx0" brushRef="#br0" timeOffset="100893.67">11311 7692 128 0,'60'97'78'16,"26"7"6"-16,6-19-38 15,31-4 10-15,11-14-21 0,38-5-4 16,-2-17-17-16,35-5 3 16,-10-10-12-16,38-7 3 15,-26-10-7-15,46-12 5 16,-35-6-6-16,44-10 5 16,-38-4-5-16,27-13 5 15,-40-1-7-15,29-10 7 16,-46-5-5-16,13-24 3 15,-36-3-7-15,1-26-1 16,-47-4-3-16,-7-26 24 16,-34 12 8-16,-16-19 23 15,-32 11 4-15,-12-29 6 16,-21 19-24-16,-28-34-7 16,-15 10-24-16,-30-15 4 15,-17 22-5-15,-36-7 11 0,6 38-4 16,-36 5 6-16,7 31-6 15,-22 12 4-15,14 27-14 16,-34 8 7-16,25 18-7 16,-30 9 6-16,17 13-8 15,-23 7 9-15,18 9-9 16,-35 14 6-16,21 8-11 16,-27 19 2-16,25 7-6 0,-11 24 3 15,41 2-11-15,2 16-11 16,35-11-126-16,17 5 31 15</inkml:trace>
  <inkml:trace contextRef="#ctx0" brushRef="#br0" timeOffset="101841.7">17192 7562 426 0,'-21'-30'113'15,"6"-1"30"-15,7 1-114 16,10 6-26-16,10-4 7 16,10 5-2-16,10-1 8 15,11 3-4-15,19-2 5 16,11 7-10-16,26-3 2 16,10 9-10-16,31 5 4 15,4 6-6-15,26 11 7 16,-8 9-6-16,21 11 4 15,-18 1-5-15,12 14 7 16,-26-6-7-16,10 6 5 16,-30-7-3-16,3-1 5 15,-28-4-7-15,-1 5 6 16,-24-4-6-16,-8 11 7 0,-23 0-7 16,-10 14 9-16,-22 1-7 15,-10 12 5-15,-16-2-6 16,-13 19 7-16,-6-8-7 15,-11 14 6-15,-3-10-5 16,-6 9 6-16,4-15-7 16,-4-1 2-16,5-20-6 15,0 0-4-15,4-17-12 0,-5-5-139 16,4-16 39-16</inkml:trace>
  <inkml:trace contextRef="#ctx0" brushRef="#br0" timeOffset="102155.39">19067 8670 411 0,'0'32'123'16,"15"7"17"-16,14 30-104 15,6 7-48-15,18 21 1 16,-2-10-4-16,-1-1 8 0,-13-24-2 16,1-5 19-16,-13-24 4 15,-5-10 8-15,-5-12-3 16,2-14 10-16,0-9-15 16,4-17-2-16,3-7-12 15,13-11-2-15,1-2-10 16,5 2-3-16,2 8-15 15,4 4-122-15,-10 10 36 0</inkml:trace>
  <inkml:trace contextRef="#ctx0" brushRef="#br0" timeOffset="108598.12">12449 2108 425 0,'-82'13'56'0,"-4"18"18"16,13 8-146-16,-5 16-1 15,9 2 32-15,-12 18 19 16,12-5 45-16,-6 39 23 16,13 10-1-16,-10 46-17 15,17 9-15-15,4 53-9 16,17-14-1-16,8 43-4 16,24-18 3-16,9 32-5 15,16-30 4-15,10 30-3 16,9-38 3-16,11 14-3 15,7-44 5-15,5 8-3 0,5-43 4 16,18 3-5-16,-2-40 1 16,29-10-2-16,-1-36 3 15,24-21 0-15,-6-36 12 16,18-20 4-16,-19-22 5 16,26-25-8-16,-21-13 0 15,12-39-9-15,-19-19-5 0,0-46-12 16,-30-12 6-16,-13-45-2 15,-34 4 4-15,-23-38 5 16,-24 17 13-16,-27-39 2 16,-14 23 4-16,-18-34-6 15,-6 39-1-15,-18-15 3 16,9 48 7-16,-9 9 6 16,6 55 9-16,1 5 1 15,13 43-6-15,-8 7-10 16,12 24-6-16,-3 2-8 15,5 16-6-15,-3 0-2 16,9 4 2-16,-3-5-5 16,8 8 2-16,3-4-1 15,7 8 0-15,1 8-24 16,0 11-5-16,-23 4-146 0,-4 11 25 16</inkml:trace>
  <inkml:trace contextRef="#ctx0" brushRef="#br0" timeOffset="117932.56">10049 13227 421 0,'-8'13'98'0,"4"-1"36"15,11 0-120-15,7-3-10 16,4-1 0-16,9-1-4 16,-1-8 2-16,8 3-1 15,-4-3 2-15,3-1-2 16,3-3 3-16,11 5-2 16,2-3 3-16,20-3-1 15,9 0 2-15,24-4-2 0,0-3 1 16,18-4-3-16,-3 0 0 15,13-3-2-15,-19 5 1 16,11 1-1-16,-17 7-2 16,6 3 13-16,-19 5 6 15,11 3 2-15,-13 3 2 16,2 4 5-16,-11-1-11 0,6 0-6 16,-15 0-3-16,1-3-5 15,-17-3 0-15,-1-4-3 16,-20-2 2-16,-4-5 0 15,-13 1-2-15,-7-5-14 16,-7-3-7-16,-4-10-145 16,-7-5 33-16</inkml:trace>
  <inkml:trace contextRef="#ctx0" brushRef="#br0" timeOffset="118920.9">12491 12917 305 0,'-9'15'70'0,"0"5"18"15,2 2-111-15,4-2-24 16,1-4-1-16,-4-2 5 16,2-7 33-16,1-5 52 15,-3-3 28-15,0-2 9 16,1-2-1-16,1-1-22 16,-2 3-28-16,3-1-9 15,1 2-6-15,-2 3-3 16,4 1-1-16,0 2 1 15,0-1 1-15,0-2-2 16,1-3 2-16,2-8-1 16,-1-4 0-16,-1-16 1 15,1-7 1-15,-2-18-2 16,0-5-2-16,4-21-1 0,2 2-3 16,5-16-2-16,4 1 1 15,12-16-2-15,1 11-1 16,13-15-1-16,4 8 0 15,7-6-3-15,-1 14 4 16,9-6-1-16,-10 16 2 16,1-4-2-16,-6 17 4 0,0-5-4 15,-13 14 1-15,5-3-2 16,-4 13 4-16,-6-3-5 16,-4 13 4-16,2-2-2 15,-7 11 2-15,3 0-3 16,-4 12 1-16,-1 2-9 15,-1 9-4-15,3 6 46 16,-6 5-191-16,6 4 75 16</inkml:trace>
  <inkml:trace contextRef="#ctx0" brushRef="#br0" timeOffset="120332.53">13597 10155 377 0,'-32'-5'127'0,"-7"4"14"16,-1 4-102-16,-10 5-20 16,1 3-14-16,-11 8-1 15,-2-1 0-15,-19 8 0 16,3 2 2-16,-22 16 4 16,1 4 2-16,-21 17-3 15,7 7 1-15,-16 25 5 16,20 4-1-16,-10 36-4 15,19 1 3-15,-2 36-4 16,24-5-7-16,4 22-2 16,16-20 1-16,13 21-3 15,22-26 5-15,8 7-3 16,12-28 0-16,24 11 0 16,6-28 2-16,21 3-3 15,14-21 3-15,22 7-3 16,6-18-1-16,16 4-2 0,-2-17 1 15,11 0-3-15,-20-24 4 16,7-12-3-16,-17-19 4 16,13-14-1-16,-13-17 3 15,8-10-3-15,-8-10 3 16,9-19-2-16,-19-11 0 16,9-23-1-16,-16-8 3 0,-1-22-1 15,-14 3 2-15,-1-24-3 16,-13 12 4-16,9-17-1 15,-9 11 2-15,6-14-4 16,-2 16 5-16,2-12-7 16,-11 21 3-16,6-22-6 15,-16 14 3-15,-7-12-4 16,-8 13 4-16,-11-29-2 16,-11 22 4-16,-12-22-2 15,-6 12 4-15,-13-19-1 16,1 21 2-16,-4 0-3 15,8 22 4-15,4 5-3 16,5 32 1-16,4 11-1 16,6 19 0-16,-2 14-12 0,-2 14-5 15,-12 7-148-15,-6 7 38 16</inkml:trace>
  <inkml:trace contextRef="#ctx0" brushRef="#br0" timeOffset="121241.54">9803 15522 414 0,'-27'4'93'0,"4"0"37"15,8-1-118-15,3 0-2 16,-1-1 7-16,1 1 7 0,4-4 5 16,1 1 5-16,-1-3-5 15,7 0-8-15,7-2-9 16,9-2-7-16,6 0-5 15,18-3-2-15,9 1 3 16,18-2-2-16,6 4 3 16,22 0-3-16,1 3 1 0,19-2-2 15,-7-1 2-15,18 0-1 16,-12-1 3-16,13-2-2 16,-19 3 1-16,20 0-1 15,-19 1 1-15,12 3-2 16,-19 3 2-16,17 0-2 15,-22 2 3-15,11-1-2 16,-8 0 1-16,13-2 0 16,-13 1 1-16,16-3-4 15,-9-1 2-15,8 0-1 16,-15-1 1-16,12 0-8 16,-20 2-2-16,10 2-156 15,-25 2 43-15</inkml:trace>
  <inkml:trace contextRef="#ctx0" brushRef="#br0" timeOffset="123289.13">12860 15355 368 0,'26'3'119'0,"-4"0"18"16,14 4-94-16,-1-2-32 16,10 2-3-16,0 0-3 15,0-3-3-15,-10-5 4 16,5-4 7-16,-10-3 4 15,3-7 4-15,-3-1 6 16,7-4-6-16,-2-1-6 0,5 2-5 16,1-2-3-16,7-2-6 15,-3 0 3-15,6-6-4 16,-6 0 1-16,6-1-4 16,-6 1 5-16,10-4-3 15,-4 0 4-15,9-6-2 16,-5-1 1-16,10-6-3 15,-10 3 8-15,9-3-1 16,-8 4 4-16,9-6-3 16,-9 3 3-16,14-9-9 15,-2-1 0-15,3-8-3 16,-5 6 4-16,4-2-2 16,-10 8 2-16,3-6-3 15,-10 7 3-15,7-2-3 16,-12 3 1-16,9-7 1 15,-9 7 2-15,4-5-6 0,-4 2 4 16,5-8 0-16,-5 8 0 16,4-9-3-16,-2 9 3 15,4-8 0-15,-6 9 1 16,7-5-4-16,-7 8 5 16,7-5-2-16,-3 12 0 15,5-4-3-15,-9 2 3 0,12-2-1 16,-3 3 1-16,4-8-1 15,-4 7 3-15,7-4-3 16,-6 5 0-16,11-3 5 16,-12 9 2-16,12-2-2 15,-7 7 2-15,5 1-1 16,-9 8-3-16,10-2-2 16,-8 5 3-16,6 2-2 15,-3 4 3-15,12 0-5 16,-5 4 1-16,0 0 1 15,-5 5 5-15,4 3-2 16,-8 0 6-16,0 6-2 16,-1 1-2-16,2 2-4 15,-5 2 3-15,3 5 0 16,-6 2 3-16,4 3-1 16,-5 1 2-16,5 4-2 0,-5-6-1 15,7 4-2-15,-2 3 0 16,4 1-3-16,-7-3 2 15,8 9-4-15,-7-4 2 16,5 2-1-16,-1 2 3 16,11 5 4-16,-8-4 3 15,12 11 3-15,-11-4 2 0,13 5-2 16,-10-3-4-16,12 10-3 16,-3-6-2-16,4 12-5 15,-7-1 2-15,11 10-7 16,-15-5 14-16,11 9-1 15,-6-8 4-15,6 9-4 16,-17-13 5-16,12 9-12 16,-13-11-1-16,8 7-1 15,-8-16 4-15,16 4-4 16,-8-4 2-16,7 7-2 16,-7-9 2-16,13 10-3 15,-13-3 6-15,5 4-5 16,-4-6 2-16,1 6-2 15,-15-13 1-15,9 4-3 16,-11-9 2-16,7 5 0 0,-8-7 2 16,10 6-2-16,-8-6 3 15,11 4-3-15,-10-6 1 16,12 5-4-16,-5-1 4 16,13 3-4-16,-9-6 4 15,17 8-2-15,-11-6 3 16,10 3-1-16,-7-3 3 15,11 8-1-15,-10-10 2 0,12 2-5 16,-14-8 2-16,16 3-3 16,-9-9 1-16,14 3 0 15,-5-9 4-15,13-4-2 16,-11-3 1-16,14-5-2 16,-8 0 3-16,15-1-6 15,-10 0 1-15,10 1-4 16,-11-2 2-16,10-5-3 15,-20-1 1-15,11 1-6 16,-16-4 4-16,4 0-2 16,-18-2 4-16,6 5-5 15,-17 1 7-15,4 1-4 16,-14 2-1-16,4 6-11 16,-15-4 5-16,2 3-14 15,-8-4 0-15,-4 5-13 0,-8-1 4 16,2-1-10-16,-7 1 12 15,-2 4-4-15,-3-4-135 16,-8 6 50-16</inkml:trace>
  <inkml:trace contextRef="#ctx0" brushRef="#br0" timeOffset="127255.48">12239 13199 166 0,'-1'13'152'0,"1"-1"-47"0,0-7-45 15,0-1-154-15,1-7-11 16</inkml:trace>
  <inkml:trace contextRef="#ctx0" brushRef="#br0" timeOffset="127699.4">12455 13069 367 0,'3'-4'83'0,"3"-4"20"16,0-2-136-16,2-12-82 16,-2-2 2-16,1-9-58 15,-4-1 157-15,-1-12 163 16,-1 0-4-16,4-14-2 15,-1-2-62-15,2-18-18 16,8 0-35-16,13-15-3 0,1 4-19 16,7-18 0-16,1 6-8 15,6-18 4-15,-9 5-6 16,6-28 4-16,-11 21-3 16,1-26 2-16,-8 19-5 15,-2-7 7-15,-5 31-5 16,7-13 4-16,0 35-3 0,1 2 6 15,1 22-6-15,7 6 2 16,-3 21-4-16,11 10 0 16,-4 13-15-16,5 5-125 15,-3 8 38-15</inkml:trace>
  <inkml:trace contextRef="#ctx0" brushRef="#br0" timeOffset="128354.66">13342 10932 273 0,'53'24'108'0,"20"5"20"16,4-3-84-16,28 0 4 15,1-2-24-15,28 0-7 16,-1-4-15-16,25 2 6 15,-4 0-10-15,23 1 7 16,-7 1-5-16,28 7 4 16,-15 1-5-16,36 15 7 15,-18 1-5-15,33 18 5 16,-18 0-4-16,45 17 3 16,-30-3-5-16,42 13 6 15,-31-5-7-15,38 5 4 16,-38-12-7-16,32 2 18 15,-34-10-6-15,27-2 8 16,-37-11-3-16,27-3 12 16,-34-16-18-16,25-8 4 0,-29-8-6 15,27-4 2-15,-36-4-9 16,26 1 10-16,-36 6-4 16,19 3 17-16,-36 4 2 15,17 12 15-15,-30 7-8 16,9 10 8-16,-30 1-15 15,10 10-3-15,-27-8-16 16,-5 2 2-16,-23-8-8 0,-5-4 5 16,-26-14-9-16,-5-2-4 15,-23-17-13-15,-15-6-19 16,-19-14-20-16,-20-19-133 16,-20-12 27-16</inkml:trace>
  <inkml:trace contextRef="#ctx0" brushRef="#br0" timeOffset="129206.55">11660 10932 236 0,'-15'286'73'0,"7"-9"7"15,17 68-138-15,5-7 2 16</inkml:trace>
  <inkml:trace contextRef="#ctx0" brushRef="#br0" timeOffset="129746.95">11720 13510 308 0,'2'287'169'0,"-4"-57"-9"0,5 13-58 16,5-37-58-16,11 7-13 15,13-35-22-15,16 2-2 16,7-42-9-16,22-12 6 16,-2-38-6-16,18-12 3 15,-5-29-5-15,25-11 7 16,-10-19-8-16,29-9 6 16,-12-13-5-16,32-14 0 15,-11-9-9-15,27-17 3 16,-12-6-8-16,27-16 0 15,-24 1 0-15,17-11 6 16,-21 8 0-16,9-11 7 16,-28 2 1-16,13-19 4 15,-24 5-1-15,8-31 5 16,-20 5-3-16,4-27 7 0,-26 6-2 16,1-23 6-16,-26 12-2 15,-5-28 7-15,-25 19-8 16,-16-29 6-16,-17 11-7 15,-18-31 2-15,-15 15-8 16,-9-32 4-16,-3 22-6 16,-8-22 6-16,10 32-5 15,-5-11 5-15,10 30-4 16,-1-8 3-16,6 30-5 0,-4-10 5 16,2 20-7-16,-5-18 5 15,-5 20-8-15,-6-30-1 16,-7 10-9-16,-12-32-3 15,-6 19-11-15,-10-16-2 16,-1 28-2-16,-1 3 8 16,8 45 6-16,-7 16 26 15,5 37 8-15,-13 24 7 16,4 29-5-16,-27 23 3 16,5 17-22-16,-20 20 228 15,18 5-376-15,-17 11 197 16</inkml:trace>
  <inkml:trace contextRef="#ctx0" brushRef="#br0" timeOffset="142514.26">23319 13027 387 0,'37'10'97'0,"1"-2"22"15,-11-5-126-15,3-2-113 16,-5-3 17-16</inkml:trace>
  <inkml:trace contextRef="#ctx0" brushRef="#br0" timeOffset="145689.91">13450 9237 429 0,'9'40'106'0,"-3"15"34"16,-1 9-122-16,2 17-11 15,-1 2 9-15,-3 17 13 16,0-3 8-16,-2 23 14 16,-1-6 4-16,-1 40-12 15,4-1-13-15,3 46-11 0,3 0-14 16,3 59-6-16,9-13 1 15,-3 50-1-15,-1-30 2 16,2 35-2-16,2-40 3 16,-1 26-1-16,5-41 0 15,8 18-1-15,-1-38 4 16,8 11-4-16,-3-46 3 16,2 3-1-16,-5-37 1 15,-4-6-3-15,-9-39 1 0,-5-11 0 16,-8-35 0-16,-4-15-10 15,-6-25 0-15,0-13-21 16,2-20-7-16,2-36-45 16,2-20-111-16,0-42 21 15</inkml:trace>
  <inkml:trace contextRef="#ctx0" brushRef="#br0" timeOffset="146221.31">15406 10134 466 0,'18'161'123'0,"2"28"44"16,2 0-134-16,4 43-6 15,2-14-8-15,2 41 3 16,-4-26-3-16,4 32 7 16,-8-28 3-16,7 27 11 15,-14-33-3-15,9 30-4 16,-16-29-10-16,11 27-5 15,-16-36-11-15,12 18-1 0,-9-42-1 16,6 6-3-16,0-40 2 16,6-7-1-16,-3-44-13 15,3-13-37-15,-1-40-14 16,3-26-160-16,-3-47 12 16</inkml:trace>
  <inkml:trace contextRef="#ctx0" brushRef="#br0" timeOffset="146637.69">17424 10901 513 0,'14'88'121'16,"8"28"42"-16,4 14-150 15,5 49-6-15,2 5-4 16,4 37-6-16,-5-21 3 16,4 22-2-16,-4-20 3 15,4 29-2-15,-5-22 3 16,4 31-1-16,-7-23-5 0,7 9-8 16,-8-40-1-16,3-6-11 15,-8-44 198-15,-1-16-333 16,-6-36 174-16</inkml:trace>
  <inkml:trace contextRef="#ctx0" brushRef="#br0" timeOffset="147039.6">19885 10717 451 0,'37'40'131'16,"7"30"25"-16,-8 10-118 15,24 52-31-15,0 18-3 16,7 50-3-16,-5 4 1 0,-2 44-7 16,-17-23 2-16,-5 25-2 15,-10-29 3-15,-7 15-1 16,-6-36 5-16,-3 18-1 16,0-32 1-16,2 11-4 15,-2-30 5-15,9 8-9 16,1-33 1-16,1 8-10 15,-1-28-3-15,-1-3-138 16,-12-36 42-16</inkml:trace>
  <inkml:trace contextRef="#ctx0" brushRef="#br0" timeOffset="205170.89">15025 2107 428 0,'-51'-36'89'0,"-31"-144"49"15,-10 200-125-15,28 7 0 0,-15 9 3 16,8-1-4-16,-12 12-5 16,-1 8-6-16,-14 10 4 15,14-3-5-15,-10 2 3 16,17-12-4-16,-3-1 3 15,18-19-2-15,2-10-4 16,15-22-142-16,3-16 46 16</inkml:trace>
  <inkml:trace contextRef="#ctx0" brushRef="#br0" timeOffset="205492.56">13465 2288 386 0,'4'49'110'15,"10"4"24"-15,-1-7-104 16,-4 13-25-16,-7-4-6 16,-17 9 3-16,-11-11-4 0,-16 6 4 15,2-7-2-15,-2-7 5 16,9-12-4-16,14-6 5 15,20-15-7-15,24-15 7 16,19-10-8-16,37-13 7 16,13-9-6-16,31-12 7 15,-2 5-7-15,16 2 5 16,-25 7-6-16,5 8-6 16,-29 14 20-16,-13 2-151 15,-29 12 49-15</inkml:trace>
  <inkml:trace contextRef="#ctx0" brushRef="#br0" timeOffset="-191717.87">6841 1661 346 0,'-204'48'26'15,"15"3"33"-15,-32 17-105 16,15 0 8-16,-21 15 22 15,20-1 49-15,-21 28 29 16,28-6 11-16,-19 29-4 16,26 5-15-16,-25 26-14 0,31-9-23 15,-22 37-12-15,34-19 0 16,-5 23-5-16,48-17 2 16,-3 28-1-16,45-23 1 15,24 42-4-15,33-10 5 16,32 47-2-16,41-19 2 15,42 37 0-15,25-34 4 16,53 20-1-16,7-57 1 0,50-8 2 16,-1-60 1-16,53-14 2 15,-14-57 4-15,52-15 4 16,-20-31-1-16,43-18-1 16,-36-17 0-16,32-19-3 15,-38-8-2-15,27-22-6 16,-48-3 1-16,16-26-5 15,-47-4 0-15,10-36-5 16,-54 7 6-16,10-34-5 16,-47 0 4-16,-6-30-4 15,-37 10 3-15,-5-35-1 16,-32 9 3-16,-8-26-2 16,-19 17 2-16,-22-20 5 15,-15 19 4-15,-22-23 2 16,-15 25 4-16,-23-30-2 0,-7 19-4 15,-22-27-7-15,2 18-4 16,-24-26-8-16,3 37-7 16,-10-6-5-16,7 44 4 15,-22 13-3-15,10 45 6 16,-26 11-1-16,-11 38 1 16,-44 24-12-16,-1 28 3 0,-41 35-7 15,11 26 6-15,-40 39-8 16,15 12 5-16,-30 36-139 15,41 7 40-15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47" units="cm"/>
          <inkml:channel name="Y" type="integer" max="16508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3859" units="1/cm"/>
          <inkml:channelProperty channel="Y" name="resolution" value="1000.484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31T15:15:16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9003 6188 396 0,'-7'-10'84'0,"5"0"37"15,5 4-116-15,7 2-3 0,1 4 2 16,3-5 7-16,4 4 6 16,9-5 3-16,4 5 3 15,14-1 1-15,8-2-8 16,19 4-5-16,4 6-4 16,23-3-3-16,0 2-3 15,30-1-1-15,-7-6 0 0,26-3-2 16,-10-3 2-16,20-6-2 15,-21-2 4-15,18-2-3 16,-21 1 2-16,3 1 0 16,-17 7 0-16,0 6-1 15,-25 7 3-15,-4 12-3 16,-27 5 1-16,-12 4-2 16,-20 0 1-16,-17 3 0 15,-17-6 3-15,-11 0 2 16,-17-6 2-16,-19-3 2 15,-7-4 2-15,-25-10-1 16,-3 1-2-16,-15-11-3 16,-1 0 0-16,-10-5-3 15,9 2 0-15,-14-7-1 16,13 7 2-16,-16 2-3 0,11 6 1 16,-19 8-3-16,18 3 3 15,-12 4-2-15,18 7 0 16,1-2-3-16,25 1 2 15,8 6-7-15,23 0-7 16,12-6-146-16,23-3 40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47" units="cm"/>
          <inkml:channel name="Y" type="integer" max="16508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3859" units="1/cm"/>
          <inkml:channelProperty channel="Y" name="resolution" value="1000.484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31T15:44:39.1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8769 5567 421 0,'2'16'108'0,"2"-6"31"15,7-2-120-15,10-1-9 16,3-2 0-16,10-3 2 16,-2 2 5-16,11-3 4 15,-2 1 4-15,11-2-4 16,1 3-5-16,14 2-4 16,-2-1-4-16,24 0-7 15,-4 1 1-15,20-2-3 16,-3-4 2-16,22 0-2 15,-11 0 4-15,22 0-4 16,-15 0 2-16,10 1-2 16,-25 0 2-16,2 4-4 15,-26 2 4-15,-5 1-1 0,-23-5 2 16,-1 6-3-16,-17-10 3 16,-5 0-2-16,-9-2 1 15,-3-3-2-15,-7-3 4 16,2 2-4-16,-11 0 3 15,-2-8-1-15,0 1 3 16,-11-8-2-16,2-7 4 16,-6-14-2-16,0-4 0 15,-3-21-3-15,6-5 2 0,-6-28-3 16,0-8 2-16,-3-26-3 16,6 2 3-16,-2-26 0 15,5 22 1-15,11-4-2 16,7 25 3-16,0 4-3 15,6 35 1-15,0 12-3 16,-6 26 3-16,-3 16-4 16,0 18 3-16,-3 13-6 15,3 9 5-15,-3 11-5 16,3 8 5-16,5 22-3 16,6 5 6-16,1 31-6 15,5 4 1-15,-5 25-3 16,-6-9 2-16,-7 20-2 0,-2-16 4 15,-4 16 0 1,-6-19 3-16,7 16-4 0,-3-21 3 16,4 0-3-16,1-31 5 15,4-9-5-15,0-31 3 16,2-11 0-16,2-18 6 16,5-11-2-16,3-11 5 15,6-12-4-15,3-6 3 16,6-5-5-16,-3 1-3 0,7 1-2 15,-4 9 2-15,8 7-3 16,-2 9 2-16,16 6-1 16,1 6 1-16,22 6-1 15,2 4 0-15,32 1-1 16,-4-1 4-16,35 2-2 16,-5-4 0-16,43-2-1 15,-8-3 2-15,40-2-4 16,-12 0 3-16,40-3 0 15,-26-1 2-15,40-1-4 16,-26-1 2-16,34-2 0 16,-29 1 0-16,39-2-2 15,-36 3 1-15,29 4-18 16,-34 1-9-16,28 4-151 16,-46 3 32-16</inkml:trace>
  <inkml:trace contextRef="#ctx0" brushRef="#br0" timeOffset="1390.42">8305 8970 237 0,'6'-2'100'0,"4"-2"15"16,1 3-63-16,7-4-3 0,-3 2-16 16,12 2 1-16,1 2-15 15,7-2 4-15,0 1-12 16,10-4 3-16,-4 0-9 16,17-6 4-16,-4-1-9 15,15-5 4-15,-5 0-5 16,10-6 5-16,-7 1-6 0,12-4 5 15,-10 3-4-15,12-1 5 16,-9 5-6-16,10 1 5 16,-10 5-3-16,15 5 3 15,-4 6-5-15,16 2 5 16,-9 4-4-16,15 0 4 16,-12-2-5-16,9-2 7 15,-15-3-1-15,9-5 9 16,-14-2-5-16,2-6 7 15,-15 2-5-15,11 0 1 16,-24 7-8-16,8 0 5 16,-13 6-9-16,-6 2 4 15,-15 4-3-15,0 0-1 16,-14-1-9-16,-2 2-10 16,-9-1-11-16,-4-4-127 15,-4 0 27-15</inkml:trace>
  <inkml:trace contextRef="#ctx0" brushRef="#br0" timeOffset="3506.88">10724 8585 241 0,'-3'-6'69'0,"6"1"15"15,-2 0-67-15,-1 0-7 16,-1-5-1-16,1 7-2 16,-3-3 1-16,3 0-1 15,3 2 0-15,-3 2-4 16,1-2 2-16,1 3-3 15,-2 2 3-15,4-1-1 16,4 0 0-16,-2 5-2 16,-2 0 1-16,4-3-2 15,-5 1 4-15,2 3 1 0,-1-3 11 16,2 1 4-16,-1 3 2 16,2-4-1-16,1 1-1 15,-3 1-14-15,1-6-1 16,-4-1-2-16,-2 0 4 15,-6-3 3-15,3-9 5 16,-5-2-4-16,1-4 2 16,-1-11-4-16,4-6-3 0,-3-8-4 15,2-4 3-15,5-15-5 16,-5 2 2-16,0-20-3 16,0 0 2-16,2-16-4 15,0 8 3-15,3-9-2 16,1 14 2-16,7-1-2 15,-1 17 3-15,7-2-3 16,1 17 2-16,6 3-3 16,-3 14 2-16,3 4-6 15,-3 11 2-15,-3 2-6 16,-6 9 0-16,-3 3 87 16,-3 4-215-16,-7 5 102 15</inkml:trace>
  <inkml:trace contextRef="#ctx0" brushRef="#br0" timeOffset="5802.83">11172 7124 236 0,'4'4'57'0,"5"2"19"0,-4-4-68 16,7 4-4-16,-4-1-2 16,4 2-1-16,-4-1 1 15,7 6 1-15,-5-3 2 16,6 3 2-16,-2-1 1 15,6 2 0-15,-5 1 1 16,4 0-4-16,-4 2 1 16,2 2-3-16,-2-2 0 0,4 1-2 15,-2-1 0-15,5 1-1 16,-5-2 3-16,5 1-1 16,1 0 0-16,3-1 0 15,-2-2 1-15,8 1-3 16,0-4 1-16,4 0 0 15,-6-1 2-15,6 1 0 16,-5 1 3-16,4 2 1 16,-6-2 1-16,9 5-2 15,-8-4 2-15,2 1-2 16,-2-5-1-16,0 5 0 16,-5-7 3-16,4 1-1 15,-5-1 1-15,6 1 2 16,-3 1 1-16,6 2 0 15,0 3 0-15,6-2-2 0,-5 4-1 16,7 5-5-16,-5-3 1 16,7 6-4-16,-10 3 2 15,5-1-2-15,-1-2 3 16,7 1-1-16,-10-5 4 16,13-1 7-16,-5-5 3 15,6 0-2-15,-2-3 1 16,8-1-3-16,-4-1-8 0,5 4-2 15,-5-2 2-15,4 5-4 16,-6-1 3-16,5 3-2 16,-8 0-1-16,10 3 0 15,-10-2 2-15,6-1-2 16,-6-7 2-16,10 4 0 16,-5-5 2-16,7-3 0 15,-8 7 0-15,10 5 0 16,-9 0 0-16,6 2-3 15,-7 1 1-15,6 3-2 16,-7-3 3-16,4 2-4 16,-5-4 2-16,6 2 0 15,-6-8 3-15,3 2-1 16,-5-5 5-16,8 3-3 16,-10-1 3-16,8 2-6 0,-6-1 1 15,7 4-2-15,-8-3 0 16,6-2-3-16,-5-1 3 15,6-1-2-15,-8-4 1 16,10 0 0-16,-7-3 4 16,11 3-3-16,-4 2 4 15,8 1-2-15,-8 2 0 0,11 5-3 16,-11-1 1-16,7 0-1 16,-11-1 1-16,7 3-2 15,-13-7 4-15,8 3-3 16,-6-4 3-16,11 2-3 15,-7 0 4-15,10 2-4 16,-5-6 3-16,10 6-3 16,-8-3 3-16,7-1-3 15,-9-2 2-15,7 1-3 16,-11-3 2-16,2-1-2 16,-14-2 2-16,3-2-2 15,-11 0 2-15,-2 1-7 16,-7 1-6-16,-3-1 48 15,-6 6-195-15,-9 3 74 16</inkml:trace>
  <inkml:trace contextRef="#ctx0" brushRef="#br0" timeOffset="39186.39">11200 4139 166 0,'5'-1'80'0,"0"-2"-7"15,4 3-37-15,0-4-34 16,-3-2-10-16,-3-4 6 16,5 1-3-16,-8-6 12 15,0 2 0-15,0-2 8 16,-2 4-6-16,2-1 4 15,-3 2-11-15,3 0 4 16,-4 4-9-16,2-1 7 16,-2 2-6-16,2 4 10 0,-1 3-5 15,3 4 8-15,0 1-6 16,0 2 9-16,0-1-9 16,-3 0 6-16,2-1-6 15,-1-1 22-15,2-4-3 16,-6-1 13-16,0 1-5 15,-1-2 7-15,-4-3-21 0,2 2 2 16,3 0-12 0,-3 0 4-16,3-2-8 0,6 6 4 15,0 0-8-15,0 5 3 16,2 6-4-16,5 15 5 16,-3 3-6-16,-1 11 5 15,3 3-5-15,8 13 4 16,-2-4-4-16,2 11 5 15,-1-1-5-15,-2 13 4 16,-9-11-2-16,-2 9 2 16,-4-11-5-16,1 3 8 15,-1-17-6-15,0 2 5 16,0-15-3-16,1-4 3 16,3-14-5-16,-3-8 6 15,2-10-7-15,1-4 5 0,0-2-2 16,-8 1-10-16,5 3-17 15,-3 0-116-15,2 7 22 16</inkml:trace>
  <inkml:trace contextRef="#ctx0" brushRef="#br0" timeOffset="39738.01">11579 4175 410 0,'6'39'84'15,"-3"10"27"-15,3 22-125 16,0 3-9-16,-3 27 6 16,5 2-4-16,3 22 17 15,-2-3 4-15,2 11 6 16,3-23-7-16,-5-3 8 15,1-30-7-15,-1-10 6 16,-1-26-6-16,-1-10 5 16,-1-15-7-16,-6-7 7 15,3-11 33-15,-1-5-147 16,-2-4 64-16</inkml:trace>
  <inkml:trace contextRef="#ctx0" brushRef="#br0" timeOffset="40071.11">12202 3969 295 0,'0'23'70'0,"6"22"29"15,-3 13-89-15,7 27 3 16,-4 6-3-16,8 29 15 16,-7-6 1-16,4 29 8 15,1-8-9-15,3 23 2 16,-5-20-16-16,-2 12-2 15,-1-29-10-15,-7 4 175 16,-3-34-305-16,2-7 156 16</inkml:trace>
  <inkml:trace contextRef="#ctx0" brushRef="#br0" timeOffset="40528.89">11003 7986 373 0,'-15'-109'63'16,"0"-18"36"-16,7 13-115 15,1-5-96-15,1 29 30 16</inkml:trace>
  <inkml:trace contextRef="#ctx0" brushRef="#br0" timeOffset="40795.18">10875 6956 262 0,'1'-23'45'0,"3"1"24"16,2 7-77-16,8 6 16 16,2 8 1-16,11 7 22 15,5 7 0-15,14 11 7 16,9 4-20-16,11 5 1 15,-4-2-13-15,15 1 4 16,-11-11-10-16,12-5 4 16,-3-11-4-16,19-6 5 15,-4-8-7-15,17-4 7 16,-5-8-5-16,18 4 3 16,-6 0-5-16,18 2 5 15,-8 8-7-15,20 10-11 0,-7 6-45 16,13 6-50-16,-12 5-12 15</inkml:trace>
  <inkml:trace contextRef="#ctx0" brushRef="#br0" timeOffset="41038.91">14370 7226 237 0,'154'26'79'16,"17"7"11"-16,-19 2-65 15,22 3-14-15,-24-6-11 0,18-6 4 16,-24-16-6-16,16-11 7 15,-22-11 7-15,15-11 18 16,-22-1-3-16,5 1 6 16,-22 2-6-16,2 0-7 15,-17 9-18-15,6 1 0 16,-19 5-11-16,4 2-2 16,-17 0-15-16,-6 1-16 15,-20-4-10-15,-3-1 3 16,-14 0-59-16,-8-1 21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47" units="cm"/>
          <inkml:channel name="Y" type="integer" max="16508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3859" units="1/cm"/>
          <inkml:channelProperty channel="Y" name="resolution" value="1000.484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31T15:56:58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21142 13798 238 0,'-3'-9'70'0,"3"1"-9"16,0 0-99-16,3 1-40 16,1-1-28-16</inkml:trace>
  <inkml:trace contextRef="#ctx0" brushRef="#br0" timeOffset="564.02">21193 13716 276 0,'6'-14'101'16,"-2"1"17"-16,4-2-74 16,-4-2-12-16,0 2-10 15,0-1-10-15,-6 5-7 16,-4 1-2-16,-1 7 1 16,-12 3 0-16,-1 3 2 0,-13 6 3 15,0 1 3-15,-9 7-1 16,3 1-1-16,-6 7 2 15,4 2-3-15,-8 8-5 16,4-2 1-16,-6 7 2 16,7-3 3-16,1 8-1 15,10-4 5-15,3 8-1 16,12-3-4-16,4 11-3 16,13-4 0-16,4 8-4 15,12-1 1-15,10 13-2 16,7-8 1-16,17 7-3 15,5-10 3-15,14-2-1 16,1-15 5-16,13-6 3 16,-7-13 3-16,14-10 0 0,-11-9 1 15,6-11-7-15,-12-4-1 16,4-12-4-16,-11-1 2 16,1-9-1-16,-11 0 3 15,1-13-2-15,-8 0 0 16,-7-12-2-16,-10 0 0 15,-2-16-6-15,-13 3 1 16,-6-13-4-16,-11 9-1 0,-14-8-4 16,-9 13 8-16,-12 4-3 15,-9 15 5-15,-12-1 3 16,-3 13 5-16,-9 1-6 16,5 9 5-16,-11 5-3 15,9 12 0-15,-9 7-1 16,7 7-2-16,-4 3-19 15,16 2-8-15,10 3-136 16,17-2 24-16</inkml:trace>
  <inkml:trace contextRef="#ctx0" brushRef="#br0" timeOffset="1936.15">15809 11989 355 0,'-8'-13'117'0,"5"-8"16"16,3-6-89-16,6 1-34 16,-1-8-2-16,5-1-3 15,-1-8 1-15,-3 3 6 16,1-17 5-16,-2 4 4 0,3-13-3 16,-1 0-1-16,3-16-6 15,1 9-7-15,4-15-3 16,-3 9 1-16,3-3-4 15,0 17 4-15,0 0-2 16,0 20 0-16,1 11-1 16,-2 16 1-16,-3 13-3 15,-1 15 3-15,0 18 0 16,0 10 2-16,3 20-3 16,-4 4 2-16,6 9-1 15,3-5-6-15,6 6-10 16,-2-17 2-16,8-1-15 15,-6-14-9-15,1-2-112 16,-9-13 33-16</inkml:trace>
  <inkml:trace contextRef="#ctx0" brushRef="#br0" timeOffset="2145.1">15906 11494 384 0,'42'-6'85'0,"15"1"35"16,3 1-112-16,6-12-126 15,-9 3 40-15</inkml:trace>
  <inkml:trace contextRef="#ctx0" brushRef="#br0" timeOffset="2948.6">15916 15491 481 0,'-13'7'147'16,"1"-7"32"-16,3-3-132 0,0-11-17 15,3-5-12-15,3-12-11 16,-2-5-5-16,2-9-1 16,1 0 0-16,2-23-2 15,5-3 2-15,5-24-18 16,3-2-5-16,9-26-17 15,1 12-6-15,7-8-13 16,0 23 14-16,3 11 7 16,-6 33 17-16,1 20 9 15,-5 28 17-15,-2 33 2 16,0 19 1-16,-3 34-3 16,-1 13 1-16,-2 28-2 15,1-7 1-15,-2 14-1 16,-7-21 2-16,-1-4-2 15,-3-31-1-15,-4-9-3 0,-4-29-8 16,-1-15-131-16,-3-16 39 16</inkml:trace>
  <inkml:trace contextRef="#ctx0" brushRef="#br0" timeOffset="3134.1">16080 14959 528 0,'4'12'115'0,"16"2"46"16,4-3-164-16,15-4-54 16,-3-7-106-16,3-7 10 15</inkml:trace>
  <inkml:trace contextRef="#ctx0" brushRef="#br0" timeOffset="3951.93">16122 14576 364 0,'6'-12'115'0,"0"8"16"15,0 6-100-15,0 11-13 16,3 6-14-16,0 23 1 15,-2 5 8-15,-3 27 6 16,-3 3 6-16,3 23 7 16,-4-4 2-16,-7 10-9 15,1-19-8-15,-3 2-7 16,-5-24-5-16,0-14-4 16,3-23 5-16,-4-15-4 15,0-22 4-15,-4-26 0 16,0-14 0-16,3-37-4 15,-2-13 2-15,6-29-2 16,7-2 0-16,13-23-4 16,4 22 2-16,15 0 0 0,9 31-1 15,9 12-1-15,0 32 3 16,7 16-1-16,-1 22-1 16,5 18 0-16,-7 18 1 15,1 18-1-15,-10 10 0 16,-6 14 2-16,-15-3 1 15,-13 13-3-15,-16-5 4 0,-16 12-2 16,-13-11 1-16,-18 10-2 16,-5-12 2-16,-11-4-2 15,10-20 2-15,-8-8-2 16,17-17 2-16,5-9-6 16,22-9 0-16,13-4-1 15,22-1 2-15,22-2-4 16,13 4 8-16,25 1-3 15,-7 5 4-15,22 5-4 16,-6 7 4-16,4 10-4 16,-26 5 8-16,2 12-3 15,-33 4 8-15,-12 13 1 16,-27 1 6-16,-18 13-5 16,-15-8 3-16,-24 4-6 15,-6-13-2-15,-9-4-6 16,10-16 3-16,-5 0-7 0,19-12 1 15,8-2-13-15,21-4-8 16,18-6-16-16,16-16-154 16,9-10 37-16</inkml:trace>
  <inkml:trace contextRef="#ctx0" brushRef="#br0" timeOffset="5512.12">20572 14118 436 0,'-14'-1'103'0,"-7"-3"36"15,6 2-124-15,-4-4-10 16,2 0-1-16,-2-2 2 15,4 1 6-15,-9-2 4 16,3 1 6-16,-6 0 4 16,1 1 1-16,-8 0-2 15,4 1-5-15,-5 3-5 16,-1-1-6-16,-6 1-4 16,3 0-2-16,-6-3-2 15,8-1 2-15,-4-7-3 16,-2 0 4-16,-7-4-3 15,4-2 4-15,-9 3-1 16,5 3 3-16,-6-2-4 16,5 5 1-16,-7 2-2 0,7-1 0 15,-9 3-3-15,5 0 2 16,-8 1-3-16,7 5 4 16,-10-1-2-16,10-5 2 15,-7-5-2-15,13 0 4 16,-8-10-1-16,4 2 4 15,-3-4 1-15,3 6 2 0,-9-5-3 16,6 5 1-16,-7-6-2 16,11 2-2-16,-4-4-3 15,6 2 2-15,-8-6-3 16,7 4 1-16,-10-8-3 16,4 6 4-16,-10-6-3 15,13 0 4-15,-11-4 0 16,6 2 2-16,-12-10-3 15,9 5 2-15,-14-4-3 16,5 1 0-16,-4-3-4 16,8 3 2-16,-13-5 0 15,14 7 2-15,-8-8-1 16,3 5 3-16,-1-13-3 16,15 4 1-16,-4-16-2 15,10 0 3-15,-3-8-4 0,10 5 4 16,-4-16-4-16,8 10 5 15,-4-10-5-15,4 8 3 16,-10-4-2-16,4 14 2 16,-11-11-5-16,-5 15 4 15,-6-9-9-15,14 13-6 16,2 2-16-16,17 21-1 16,9 5-16-16,15 18-145 0,6 9 51 15</inkml:trace>
  <inkml:trace contextRef="#ctx0" brushRef="#br0" timeOffset="6386.65">18272 13544 326 0,'-21'21'127'0,"3"-5"3"16,-3 3-71-16,4-2-53 16,-2-1-4-16,1-2 9 0,-3 0 14 15,3-5 11 1,-8 0 13-16,5-3 7 0,0-1-7 15,-3 1-15-15,-4 0-9 16,-1 3-14-16,-8 4-8 16,-4 8 2-16,-5 5-3 15,1 7 2-15,-9 9-2 16,7 5 2-16,-10 8-2 16,9 1 6-16,-9 7-3 15,11-3 3-15,-5-1-2 16,7-9 0-16,2-4-3 15,6-8 1-15,2-4-4 16,8-8 3-16,-1-3-6 16,7-5 0-16,0-4-12 15,10-8-1-15,-1 2-16 16,5-3-2-16,1-3-16 0,5-1 3 16,-6-1-138-16,6 0 43 15</inkml:trace>
  <inkml:trace contextRef="#ctx0" brushRef="#br0" timeOffset="6970.84">17118 14544 370 0,'-28'23'104'0,"-4"4"29"16,8-3-100-16,-10 3-15 15,6-6-1-15,-4 0-3 16,2-3 1-16,-5-2 2 16,6-2 2-16,-1-1 5 15,4 0-2-15,2-4-5 16,9 0-4-16,4 1-7 15,5 4-4-15,2 2-10 16,6-2-3-16,2 4-16 16,-3-7 22-16,3 0-161 15,-2-8 53-15</inkml:trace>
  <inkml:trace contextRef="#ctx0" brushRef="#br0" timeOffset="7401.7">16970 14367 246 0,'0'-7'113'0,"-2"3"-6"15,4 1-59-15,-5 8-33 16,1 3-11-16,-10 7 14 16,-3 3 9-16,-3 11 11 15,-7 4 10-15,-1 9-2 16,2 0-13-16,-1 10-6 16,5-4-10-16,2 4-6 15,6-7 0-15,2 2-6 16,8-11 1-16,8-3-5 15,3-9 6-15,10-3-2 16,4-10 1-16,12-5 6 16,1-6 4-16,10-4-5 0,-1-3 1 15,3-1-2-15,-9 1-4 16,-1 2-19-16,-13 1-2 16,0 3-12-16,-8 2-7 15,-6 8-150-15,-1 0 50 16</inkml:trace>
  <inkml:trace contextRef="#ctx0" brushRef="#br0" timeOffset="8121.65">16308 12239 327 0,'-3'9'134'0,"-2"-2"3"16,4-4-81-16,-3-8-25 15,0-2-12-15,0-11-2 16,1-10 4-16,-1-12 2 15,4-7 1-15,-2-11 3 16,4 0 1-16,2-18-9 16,5 6-1-16,8-5-8 15,2 10-8-15,7-1-3 16,2 20 3-16,4 4-4 0,-4 18 1 16,2 8-1-16,-3 16 3 15,4 14-4-15,-7 9 4 16,1 15-1-16,0 6 2 15,1 11-3-15,0-5 4 16,6 3-3-16,0-13 3 0,2-4-3 16,-4-13 4-16,0-6-10 15,-6-12-6-15,-3-7 118 16,-9-15-285-16,-7-11 124 16</inkml:trace>
  <inkml:trace contextRef="#ctx0" brushRef="#br0" timeOffset="9605.27">15417 9547 361 0,'1'3'92'16,"4"11"28"-16,2 14-103 15,1 10-12-15,-7 25-3 16,-2 10 2-16,-11 22-1 15,-5-2 5-15,-8 9-2 16,-2-14 5-16,-3 4 5 16,4-21 5-16,-4-4-2 15,8-17 1-15,2-5-5 16,8-17-6-16,9-2-6 16,9-10 0-16,11-5-4 15,7-7 3-15,18-8-2 0,6-4 3 16,24-5-3-16,3 3 2 15,21-2-3-15,1 3 4 16,25 1-4-16,-8 2 3 16,18 3-2-16,-5-4 2 15,22-2-3-15,-24-2 2 16,15-4-2-16,-19-6 3 0,-1 5-4 16,-30 4 3-16,0 8-1 15,-21 5 3-15,-9 7-2 16,-18 2 4-16,-5 8-1 15,-16-6 5-15,-12 3 0 16,-11-1 5-16,-9 1 2 16,-10-3 3-16,-7-1 2 15,-2-2 0-15,-4-7 1 16,6-6-2-16,-2-15-3 16,7-9-5-16,3-27-8 15,7-15-7-15,-2-27-7 16,11-11 0-16,14-32-9 15,1 17 8-15,10-14 1 16,7 21 5-16,2 5-6 16,-4 40 7-16,-2 14-18 0,-9 31-8 15,-11 21-143-15,-6 22 33 16</inkml:trace>
  <inkml:trace contextRef="#ctx0" brushRef="#br0" timeOffset="10127.78">15339 10868 358 0,'-38'69'102'16,"-5"23"22"-16,5 1-96 15,-8 21-16-15,8-5 2 0,-11 14 0 16,4-12 8-16,-6 7 9 15,3-19 1-15,-11 1-6 16,10-19-2-16,4-6-9 16,6-19-8-16,3-8-9 15,18-14-4-15,1-10-19 16,11-13-6-16,12-11-133 16,14-15 30-16</inkml:trace>
  <inkml:trace contextRef="#ctx0" brushRef="#br0" timeOffset="10516.42">15744 10648 471 0,'3'-1'110'0,"-1"15"37"16,0 18-137-16,-5 31-19 15,-9 22 2-15,-7 33-6 16,-2 17 7-16,-3 43-1 16,3 1 8-16,9 44-2 15,9-10 5-15,3 15-5 16,4-50 3-16,2-17-5 16,-1-63-4-16,-1-35-135 15,5-44 42-15</inkml:trace>
  <inkml:trace contextRef="#ctx0" brushRef="#br0" timeOffset="10772.73">16120 11265 443 0,'8'80'101'0,"14"16"38"16,13 7-128-16,14 22-9 15,4-13-6-15,10 2-13 16,-8-21 1-16,-4-13-7 16,-12-28 1-16,-4-16-10 15,-19-24-91-15,1-20 28 16</inkml:trace>
  <inkml:trace contextRef="#ctx0" brushRef="#br0" timeOffset="11051.5">16610 10927 486 0,'49'58'107'16,"14"10"44"-16,15 7-136 16,27 25-23-16,-6-2-2 15,14 13-6-15,-18-16 2 16,3 1-7-16,-21-25 28 16,-4-3 11-16,-13-18 8 0,2 1-4 15,-11-10 2-15,-3 2-17 16,-6-6-17-16,-8 1-151 15,-13-10 41-15</inkml:trace>
  <inkml:trace contextRef="#ctx0" brushRef="#br0" timeOffset="14872.44">17081 12020 377 0,'1'0'119'0,"-1"0"26"16,3 3-98-16,-2 5-9 15,1 4-1-15,-2 4-4 16,0 3-5-16,-2 1-7 15,1-1-8-15,1-1-9 16,0-4-7-16,2-1-9 16,-2-6-1-16,7-3-10 15,-1-5 0-15,6-3-2 16,3-1 6-16,8 0-4 16,-4 7 9-16,4 4-3 15,-5 9 10-15,3 9-4 0,-6 3 9 16,1 7 0-16,-2 0 6 15,-3 2 1-15,-1-11 4 16,3-1-3-16,-2-11 1 16,-2-7-3-16,-2-2-3 15,4-7-9-15,-4-5-5 16,1-4-42-16,1-3-86 0,0-3 11 16</inkml:trace>
  <inkml:trace contextRef="#ctx0" brushRef="#br0" timeOffset="15811.02">17456 12593 412 0,'6'27'130'0,"1"-6"19"15,1-9-111-15,2-5-22 16,4-8-8-16,1-6-8 16,-3-4-1-16,3-4-3 15,-3 1 1-15,-2 0-4 16,-2 5 3-16,4 7-3 15,-5 6 2-15,7 8-7 16,-3 6 3-16,0 6-3 16,-3 3 5-16,5 3-1 15,-4-4 7-15,5 1-1 0,-5-10 3 16,3-3-2-16,-3-8 4 16,1-6-4-16,-1-7 3 15,0-1-6-15,-1-1 1 16,1-2-3-16,0 4 1 15,3 5-15-15,-3 4-4 16,1 6-8-16,1 5 2 0,2 9 0 16,-5 1 24-16,4 7 22 15,0-2 16-15,1 4 4 16,-2-10 4-16,4 5-11 16,-5-11-12-16,4 0-10 15,-4-7-1-15,1-2-5 16,-5-6 4-16,3-2-1 15,1-2 2-15,4 0-3 16,1 1 2-16,0 5-5 16,0 6 2-16,3 4-5 15,-6 4 3-15,1 7-3 16,1-1 5-16,1 3-4 16,-2-4 6-16,4 4-1 15,-2-7 4-15,3 2-5 16,-5-6 3-16,7-1-3 0,-5-4 1 15,3 1-4-15,-3-2 2 16,4 5-2-16,-2 3 2 16,5 9-4-16,-3 5 5 15,9 15-4-15,-4 3 4 16,4 9-4-16,-3-4 3 16,7 5-2-16,-9-14 2 0,1 3-2 15,-6-11 3-15,-3-4-2 16,-7-10 2-16,-4-4-2 15,-4-7 7-15,-5 2 2 16,1 0 3-16,-8 1 3 16,4 2 5-16,-7 6-6 15,2 0-1-15,-7 7-5 16,-2 2-1-16,-5 7-5 16,-2-5 1-16,-2 6-5 15,1-7 3-15,-3 1-2 16,0-9 3-16,-6 0-4 15,7-3 4-15,-5-2 4 16,7-5 1-16,-2 3-1 16,4-6 2-16,-11-2-3 15,6 1-3-15,-2 5-4 0,5 2 3 16,-6 8-2-16,9-1 2 16,2 11-5-16,2-4 7 15,-1 9-10-15,5-6-1 16,-1 3-13-16,4-9 0 15,-1-3-22-15,-1-13-129 16,-3-6 40-16</inkml:trace>
  <inkml:trace contextRef="#ctx0" brushRef="#br0" timeOffset="16074.34">17583 14585 251 0,'2'-7'142'0,"-2"5"-3"15,-3 2-58-15,1 8-12 16,-4 2-26-16,-3 7-13 15,-4 1-9-15,-8 9-9 16,-3-2-7-16,-8 8-6 16,-2-4 4-16,0 2-3 15,8-2 3-15,3 6 0 16,13-9 1-16,7 7-3 16,9-7 2-16,10-1-4 15,7-9 2-15,7-4-2 16,6-5 2-16,6-3-2 15,-3-4 2-15,4-5-4 16,-4-3-3-16,-1-3-155 0,-4-1 48 16</inkml:trace>
  <inkml:trace contextRef="#ctx0" brushRef="#br0" timeOffset="16879.23">18704 13473 314 0,'15'10'125'0,"0"-4"4"16,9-1-76-16,-2-4-39 0,8-2-11 16,0-1-2-16,8 0-3 15,-7 2 5-15,4 5 1 16,-4 0 3-16,7 7-3 15,-11 2 5-15,8 5-5 16,-1 2-2-16,5 3-1 16,-9 0 1-16,7 1-3 15,-5-9 4-15,4-1-4 16,-2-7 4-16,5-3-1 16,-1-3 5-16,3-1 0 15,0 0 3-15,6 1-3 16,-4 2 0-16,4 2-6 15,0 1 3-15,4 8-5 16,-6-2 4-16,5 3-4 16,-6-1 6-16,2 4 2 0,-8-5 4 15,5 0-1-15,-5-5 3 16,3 2-4-16,-4-10 1 16,7 2 1-16,-8 0 2 15,3 2 2-15,-6 7 3 16,9 3-5-16,-5 2-4 15,10 11-3-15,-5-2-2 0,3 1-12 16,-2 0-5-16,-4-6-13 16,-6-8-4-16,0-7-8 15,-13-10 6-15,-2-5-6 16,-9-3-40-16,-11-7-67 16,-7 1 1-16</inkml:trace>
  <inkml:trace contextRef="#ctx0" brushRef="#br0" timeOffset="17197.38">20287 14056 426 0,'-2'-3'157'16,"2"-4"6"-16,9-7-121 15,9-4-60-15,15-5-41 0,2-4-2 16,7 1 9-16,-2 5 31 15,2 4 26-15,-9 3 38 16,6 6 1-16,-9 4-4 16,0 1-13-16,-9 2-13 15,-1 1-9-15,-8 0 0 16,-5-5-5-16,-7 2 1 0,-7-10-1 16,-4-2 3-16,-4-10-1 15,0-8 3-15,3-6-3 16,0 3 3-16,6 1-5 15,6 8 0-15,6 8-18 16,2 9-137-16,7 0 39 16</inkml:trace>
  <inkml:trace contextRef="#ctx0" brushRef="#br0" timeOffset="164078.09">15141 16252 539 0,'0'4'126'0,"1"0"50"15,-4-2-153-15,5-3-4 0,-2-11 4 16,-3 0-5-16,3 4 2 16,-2-4 1-16,-10 4 1 15,-3-2 0-15,-3 6-2 16,-10 1-4-16,-11 8-4 16,-9 1-5-16,-12 13-7 15,-6-6 2-15,-5 9-1 16,7-4 2-16,-4 5-2 15,16-6 3-15,2 5-2 16,10-5 5-16,8 3-2 0,16-5 2 16,6 0-5-16,14 0 0 15,17 2-2-15,10 2-1 16,22 3-2-16,7 2 6 16,19 5-3-16,-7-5 1 15,13 4 0-15,-9-1 1 16,0 3-4-16,-11-5 4 15,-2 5-1-15,-18-5-1 0,-9 3 2 16,-12-5 3-16,-12 8-2 16,-15-3 4-16,-15 5-1 15,-11-5 1-15,-17 8-2 16,-5-3 7-16,-15 3 3 16,3-6 4-16,-11-1-2 15,13-11 0-15,1-3-10 16,18-8-10-16,9-1-22 15,15-2-11-15,9 0-45 16,13-1 21-16,8-8-180 16,3-10 41-16</inkml:trace>
  <inkml:trace contextRef="#ctx0" brushRef="#br0" timeOffset="164569.41">15756 16299 513 0,'7'-10'167'0,"4"0"26"15,-1 2-143-15,2 0-19 16,-4 4-17-16,1 4-15 16,-6 5-2-16,0 13-3 0,0 8 0 15,-1 16 1-15,2 11 5 16,3 22-3-16,4 1 5 16,4 12-1-16,4-6 0 15,2-2 0-15,-4-18 2 16,-2-2-13-16,-6-19-9 15,-7-6-22-15,-4-16-11 16,-9-15-139-16,-6-15 33 0</inkml:trace>
  <inkml:trace contextRef="#ctx0" brushRef="#br0" timeOffset="164838.7">15265 16369 438 0,'9'-7'158'16,"8"-3"17"-16,16-3-111 16,9-3-42-16,24-7-9 15,3 0-7-15,19-5-7 0,-5 3 2 16,11 0 0-16,-14 5-1 15,3-1 0-15,-19 10 5 16,-4 1-21-16,-21 9-11 16,-3 12-149-16,-15 2 26 15</inkml:trace>
  <inkml:trace contextRef="#ctx0" brushRef="#br0" timeOffset="165185.51">16197 16335 481 0,'3'11'187'0,"2"9"10"15,0-1-132-15,0 10-27 16,-2 4-28-16,9 10-10 16,0 1-1-16,12 7-2 15,6-7 2-15,12 0 3 16,0-15 4-16,8-2 3 15,-5-13 3-15,7-9-3 16,-4-9 2-16,2-13-7 16,-9-14-4-16,-1-19 0 15,-6-5 2-15,-4-24-5 16,-10 1 0-16,-5-19-1 0,-5 6 2 16,-5-17-8-16,-3 16-2 15,3 6-19-15,3 24-9 16,5 26-17-16,0 31-7 15,4 31 43-15,-5 19-150 16,-3 19 67-16</inkml:trace>
  <inkml:trace contextRef="#ctx0" brushRef="#br0" timeOffset="165723.07">17573 15960 512 0,'7'-7'177'0,"-5"6"21"0,7 3-136 15,0 4-39-15,8 5-14 16,2 6-6-16,8 11-6 16,-2 7 4-16,8 16-2 15,-3 3 3-15,0 16-3 16,-9-1 10-16,-7 12 11 16,-10-6 6-16,-13 7 4 15,-10-15 7-15,-13 5-6 16,-5-25-9-16,-10-3-9 15,-1-18-3-15,-15-8-14 16,-3-18-10-16,-10-11-23 16,4-10-15-16,-7-13-35 15,21-7-143-15,0-14 31 16</inkml:trace>
  <inkml:trace contextRef="#ctx0" brushRef="#br0" timeOffset="165984.37">17201 16029 429 0,'6'9'232'15,"9"-12"-23"-15,13-5-80 16,7-6-99-16,27-6-21 15,6-3-6-15,18-5-8 16,-5 3 2-16,7 2-11 16,-17 2-1-16,-1 3-22 15,-20 8-6-15,-4 3-161 16,-17 6 40-16</inkml:trace>
  <inkml:trace contextRef="#ctx0" brushRef="#br0" timeOffset="166327.65">18104 15998 643 0,'-3'15'196'15,"0"2"32"-15,-3-1-176 16,3 11-37-16,-3-1-20 15,0 13-14-15,-2 4 2 0,7 15-5 16,-4-5 8-16,5 10 4 16,6-5 12-16,8 4-2 15,-1-11 6-15,7 1-3 16,5-7 1-16,5-2-1 16,2-11 1-16,7-5-9 15,-2-10-7-15,10-8-16 16,-5-12 0-16,10-13-16 15,-5-14 0-15,4-15-8 16,-6-7 20-16,3-14-154 16,-15 6 54-16</inkml:trace>
  <inkml:trace contextRef="#ctx0" brushRef="#br0" timeOffset="166627.54">18176 15923 504 0,'27'-8'144'0,"6"-5"39"16,3-1-142-16,15-3-4 15,-5 1-9-15,11-4-6 16,-7 3-5-16,7-3-5 16,-11 4-6-16,-1-1-12 15,-13 5-10-15,-5 4-31 16,-16 0-116-16,-16 4-38 16,-18 4-46-16</inkml:trace>
  <inkml:trace contextRef="#ctx0" brushRef="#br0" timeOffset="166806.34">18062 16248 551 0,'-5'30'200'0,"10"-15"15"16,14-6-139-16,7-7-63 15,20-9-33-15,14-8-10 16,20-15-30-16,2-5-8 15,7-8-140-15,-5 5 37 16</inkml:trace>
  <inkml:trace contextRef="#ctx0" brushRef="#br0" timeOffset="167728.87">18950 15793 311 0,'1'10'161'0,"2"-1"-9"15,-1 1-74-15,1 9-30 16,-2 5-28-16,-1 8-8 16,-4 5-5-16,4 21 2 15,3 5 1-15,3 15-3 16,-1 0 3-16,5 13 2 15,-1-11-3-15,-2 7-5 0,-2-12 3 16,1 1-5-16,-2-17-4 16,0-6-12-16,-4-20-6 15,-8-21-153-15,-4-23 40 16</inkml:trace>
  <inkml:trace contextRef="#ctx0" brushRef="#br0" timeOffset="168101.62">18929 16016 535 0,'11'30'151'15,"-1"-9"33"-15,9 8-158 16,12-3-45-16,14 11-28 15,4 0-12-15,13 13-125 16,-1-6 29-16,8 9-73 16,-12-7 140-16,-3 2 256 15,-11-12 8-15,-7-1-11 16,-17-16-61-16,-4-5-23 16,-9-14-33-16,-5-18-12 0,-4-15-13 15,1-29-9-15,-8-15-13 16,-2-28-14-16,-3-3-2 15,0-13-1-15,1 21-3 16,8 5-8-16,3 25 7 16,5 13-22-16,5 26 71 15,4 12-197-15,1 12 81 16</inkml:trace>
  <inkml:trace contextRef="#ctx0" brushRef="#br0" timeOffset="168638.75">20146 15817 445 0,'-8'-5'159'16,"-10"0"15"-16,-3 1-119 16,-9-6-21-16,-1 5-18 15,-2-1-7-15,3 4 1 16,-8 9-3-16,8 6-2 15,-3 8 0-15,5 6 3 16,9 7-2-16,6-1 2 0,13 8 0 16,8-2 2-16,16 9-4 15,7-6 1-15,17 7-1 16,2-8-2-16,12 4-1 16,-4-5 4-16,4 5 0 15,-7-6 4-15,-7 5-2 16,-14-5 3-16,-11 3-3 15,-14-9 0-15,-17 5-4 16,-13-9 5-16,-18-1-6 16,-9-9-2-16,-16-5-4 15,5-9-2-15,-2-1-12 16,14-1-3-16,2-3-23 16,15 0-5-16,6-3-162 15,10 1 37-15</inkml:trace>
  <inkml:trace contextRef="#ctx0" brushRef="#br0" timeOffset="169476.98">20452 15796 478 0,'4'3'128'0,"-1"3"34"15,5 4-137-15,-2 0-14 16,1 3-6-16,4 12-5 16,1 5 1-16,3 16-3 15,3 7 2-15,3 15-1 16,-5-2 2-16,-2 9 6 16,-5-11 6-16,-2 2 3 15,-4-15 2-15,-1-1 2 16,1-18-3-16,0-7-3 0,-2-13-2 15,1-8-3-15,-2-8-2 16,4-15-1-16,-2-7 3 16,5-19-3-16,2-5 2 15,8-13-4-15,4 0 1 16,10-9-5-16,5 8 2 16,11-3-2-16,-4 13 5 15,7 0-5-15,-8 15 2 0,6-1-1 16,-9 15-2-1,2 1-1-15,-4 9-1 0,-3 6-8 16,-10 7-2-16,-1 0-17 16,-11 4-6-16,-7 13-19 15,-5 0-132-15,-15 11 35 16</inkml:trace>
  <inkml:trace contextRef="#ctx0" brushRef="#br0" timeOffset="169696.4">20606 16215 359 0,'-6'10'194'0,"12"6"-8"15,9-7-84-15,9 5-41 16,9 0-33-16,20 6-14 0,4-4-10 16,10 5-4-16,1 1 3 15,7 4-2-15,-15-5 2 16,-4 4-8-16,-9-3-3 15,-9 1-16-15,-20-5-10 16,-6-1-158-16,-15-2 40 16</inkml:trace>
  <inkml:trace contextRef="#ctx0" brushRef="#br0" timeOffset="170799.54">22090 15662 490 0,'1'-6'166'0,"-1"3"27"16,-4 2-136-16,-3-2-10 0,-3 4-17 15,-6 2-4-15,-5-2-3 16,0 3 5-16,-1 3-1 16,-1 10 0-16,7 2-2 15,-5 9-2-15,4 3-6 16,-7 15-8-16,-3-1-3 15,-9 21-5-15,5 1 0 16,-7 15-4-16,8-10 3 0,0 9-2 16,6-15 2-16,3 1 0 15,4-16 3-15,2-3-1 16,6-15-2-16,2-6-13 16,3-9-7-16,3-7-24 15,0-5-10-15,2-3-24 16,4-6 4-16,1-9-144 15,3-3 43-15</inkml:trace>
  <inkml:trace contextRef="#ctx0" brushRef="#br0" timeOffset="171058.84">21427 15763 493 0,'7'10'190'0,"3"0"14"16,1-3-124-16,3 0-47 16,10 2-18-16,3 3-14 0,4 2-12 15,2 5-1-15,2 12-25 16,-9 3-4-16,-4 11 57 15,-13-5-210-15,-3-1 86 16</inkml:trace>
  <inkml:trace contextRef="#ctx0" brushRef="#br0" timeOffset="171991.41">17557 17372 492 0,'-25'4'140'0,"-6"0"30"16,-3 1-138-16,-1 2-12 16,3 2-12-16,-2 5-3 15,8 4 1-15,1 10 3 16,7 5 1-16,1 16-2 16,2 4 0-16,2 19-2 15,7 1-4-15,15 15-4 16,3-4 2-16,19 3 0 15,8-18 1-15,17-10-2 16,-4-22 1-16,13-15-1 16,-1-19 3-16,5-11-1 15,-16-6 1-15,7-17-4 16,-15-7 1-16,0-14-7 0,-15 1 1 16,-5-11-3-16,-14 7 2 15,-7-4-8-15,-8 12 6 16,-7 2-3-16,-4 12 4 15,0 8-1-15,-3 16 8 16,2 9-2-16,1 7 4 16,6 11 0-16,3 9 4 15,0 3-7-15,6 1-2 16,6 2-159-16,3-4 46 0</inkml:trace>
  <inkml:trace contextRef="#ctx0" brushRef="#br0" timeOffset="172379.37">18548 17515 471 0,'1'11'193'0,"-14"4"6"15,-5 4-126-15,-20 11-34 16,1 0-34-16,-12 15-19 15,8 3-3-15,-1 12-2 16,12-3 4-16,10 14 4 16,13-11 12-16,10 0 5 0,9-13 1 15,13-14 2-15,10-18 1 16,10-18-4-16,3-20-5 16,9-24 1-16,-9-8-4 15,3-19-14-15,-14 3-6 16,-13-8-9-16,-14 11-1 15,-12-3-2-15,-19 15 14 0,-6 2 13 16,-2 14 13-16,-1 2 9 16,3 15 4-16,2 10-1 15,5 13-10-15,-2 15-14 16,4 8-13-16,-2 4-154 16,6-7 41-16</inkml:trace>
  <inkml:trace contextRef="#ctx0" brushRef="#br0" timeOffset="172870.74">19166 17643 589 0,'19'83'194'0,"-11"-2"22"0,-14-19-159 16,-3-7-35-16,-4-26-28 15,-12-16-24-15,0-18-7 16,-4-25-13-16,3-15 5 16,0-21 6-16,8-8 20 15,3-23 10-15,6 9 15 16,9-10 0-16,8 14 1 16,17 6-4-16,8 24-2 0,14 14-2 15,-1 17 3-15,9 10-1 16,-8 14 5-16,-2 9 4 15,-9 2 3-15,-4 10 2 16,-10 4 3-16,-10 3-3 16,-17 1-4-16,-11 8-7 15,-14-1 0-15,-9 9-5 16,0 0 2-16,-1 10-2 16,9-9 2-16,6 9 6 15,6-12 9-15,8 3 3 16,11-12 1-16,10 5 0 15,11-11-10-15,20 5-7 16,12-8-4-16,11 0 0 16,2-6 0-16,9 0-17 0,-12-4-11 15,-4-3-26-15,-11-4 41 16,-8-14-197-16,-14-6 71 16</inkml:trace>
  <inkml:trace contextRef="#ctx0" brushRef="#br0" timeOffset="173362.04">19967 17673 534 0,'36'106'181'15,"-16"-16"21"-15,-5 12-136 16,-3-24-55-16,-12-8-37 15,-5-24-14-15,-8-17-18 16,-4-23-2-16,-2-23 1 16,-4-14 24-16,-3-31 2 15,1-10 17-15,-5-23 4 16,3 2 16-16,6-15 9 16,6 15 7-16,11 0 0 15,19 20-5-15,12 9-7 16,6 26 0-16,14 12 13 0,2 18 9 15,8 14 16-15,0 9 7 16,13 7-4-16,-10 4-11 16,3 11-11-16,-16-3-13 15,-4 7-8-15,-20 1-3 16,-10-1-4-16,-16-4 0 16,-16 6-4-16,-10-3 3 15,-8 7-2-15,-2-1 4 0,-8 8 3 16,7-6 4-16,1 2-3 15,9-10 3-15,0 2-2 16,13-14-3-16,5-1-25 16,11-7-14-16,10-6-22 15,12-13-11-15,13 0-138 16,1-10 42-16</inkml:trace>
  <inkml:trace contextRef="#ctx0" brushRef="#br0" timeOffset="173750.51">20551 17956 247 0,'40'-12'181'0,"-1"4"-23"16,-13 6-39-16,-1 6-48 16,-10 4-27-16,-4 9-6 15,-11 3-14-15,1 13-3 0,-2 5-7 16,1 6-2-16,0-7-1 16,7 2-4-16,5-11-2 15,8-4-2-15,5-5 3 16,8-3-10-16,3-9 6 15,3-13-3-15,-1-9 3 16,-2-16-8-16,-8-11 9 16,-5-19-3-16,-8-1 4 15,-14-20-9-15,-10 3 4 0,-10-5-3 16,-11 16 2-16,-9-2 1 16,-3 18 7-16,3 9-3 15,6 19 1-15,1 11-2 16,11 19 1-16,2 18-3 15,10 14 2-15,1 17 0 16,8 10 3-16,3 15-4 16,5-4 0-16,2 0-5 15,5-14-7-15,6-16-30 16,5-27 107-16,2-27-262 16,2-29 99-16</inkml:trace>
  <inkml:trace contextRef="#ctx0" brushRef="#br0" timeOffset="173978.9">21418 17425 626 0,'6'64'210'16,"-6"12"20"-16,-6-9-169 15,-6 15-39-15,0-7-28 16,-2 11-19-16,1-15 1 0,0 6-7 15,8-17 8-15,-3-9-9 16,6-21 12-16,2-11-20 16,-2-20 0-16,2-31-12 15,4-12-139-15,-4-25 47 16</inkml:trace>
  <inkml:trace contextRef="#ctx0" brushRef="#br0" timeOffset="174226.66">21575 17591 521 0,'44'85'166'0,"4"10"29"16,-3-10-143-16,9 1-23 16,-6-15-12-16,-3-8-11 0,-9-24-8 15,-3-20-3-15,-9-23-1 16,-1-35-5-16,-4-24 5 15,-4-29 0-15,-9-1-5 16,-12-29-10-16,-7 9 0 16,-1-9-6-16,5 20-1 15,11-2-154-15,13 35 60 16</inkml:trace>
  <inkml:trace contextRef="#ctx0" brushRef="#br0" timeOffset="175150.96">19238 17874 390 0,'-6'-2'123'15,"0"2"19"-15,3 4-104 16,0 3-29-16,3 12-6 16,3 4-2-16,9 15-1 15,-1 7 1-15,8 10 1 16,-3-5 4-16,7 9 10 16,-7-11 5-16,0-4 7 15,-3-8 3-15,-6-5-2 16,-5-14-6-16,-5-11-5 15,-3-15-5-15,-7-20-6 16,-2-7-1-16,-4-20-14 16,2-8-4-16,0-11-7 15,8 8 1-15,3-5-15 16,4 14 3-16,6 13-7 0,-3 21 3 16,4 13-6-16,2 17 13 15,-4 10-115-15,0 7 43 16</inkml:trace>
  <inkml:trace contextRef="#ctx0" brushRef="#br0" timeOffset="176719.94">15927 17774 461 0,'8'24'158'16,"-4"8"14"-16,-4 3-128 15,3 10-23-15,-3-4-31 16,-2 8 5-16,1-4-4 16,-7-1 0-16,2-10 11 15,-7-2 24-15,0-13 4 16,-7 0 16-16,-3-4 0 0,-13 3 0 16,-1 3-23-16,-10 4-1 15,-2-2-18-15,-11-2 3 16,4-6-11-16,-10-7 9 15,5-6-10-15,-7-6-2 16,11-4-13-16,5-3-21 16,16-1-20-16,9-4-150 15,21 4 26-15</inkml:trace>
  <inkml:trace contextRef="#ctx0" brushRef="#br0" timeOffset="176989.21">15469 17911 537 0,'12'-5'176'16,"8"-4"25"-16,7-7-151 15,12-4-22-15,0 0-25 16,12-5 2-16,-5 6-8 15,10 3 4-15,-6 8-9 16,8 6 5-16,-1 7-10 0,6 3-5 16,1 1-10-16,13 1-5 15,-5-5-10-15,3-2-145 16,-12-1 45-16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3-31T18:53:00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21608 15752 0,'-18'0'47,"0"0"-47,-17 35 15,17-35 17,18 17 77,53-17-109,18 0 16,88-35-1,-142 18 1,36-1 0,-35 0-1,17 18 16,-17 0 16,-1 0-15,1 18-17,-18 0 1,-71 52-1,1 1 1,17-36 0,0 0-1,35-35 1,1 18 15,-1-1-31,1-17 16,69 0 93,37 0-109,-1 0 16,-18 0-1,-34 0 1,-72 0 62,-17 36-78,18-1 16,-18-35-16,-53 53 15,89-35 1,-36-1-16,-18 18 31,-17 1-31,35-36 16,36 17 15,17 19 32,88-19-63,35-17 15,54 0 1,-124 0 0,-106 18 77,35 0-93,-17-1 16,-18 1-16,18 0 16,17-18-1,0 17 63,54 1-62,-1-18 0,-18 35 46,-17 0-62,-17 36 16,-36-18-16,-18 35 15,36-53 1,35-17 62,0 35-78,35-36 16,106-17-1,-123 0 1,0 0 109,-18-17-94</inkml:trace>
  <inkml:trace contextRef="#ctx0" brushRef="#br0" timeOffset="1911.7">22260 15787 0,'0'-18'15,"18"36"32,0 35 0,-18-36-31,0 19-1,0-19 1,0 36 0,0-18-1,0 1 1,0 17 0,0 0-1,17-18 1,-17-18-1,0 19 1,0-1 0,18-35-1,-18 35 1,0 1 0,0-1-16,0-17 46,0 17-30,0 0 0,0 0-1,0-17 1,17 0 171,1-18-187,17 0 16,-17 0 0,17 0-16,1 0 15,16 0 1,1-18-16,-35 18 16,17-18-1,1 18 1,17 0-1,-36 0 1,36 0 0,-18-17 31,-17 17-1,0-18-30</inkml:trace>
  <inkml:trace contextRef="#ctx0" brushRef="#br0" timeOffset="3767.66">22278 15804 0,'53'0'63,"-18"0"-48,0 0 1,1-17-16,17 17 15,-1-18 17,-34 18-17,17-17 1,-17 17 0,0 0-1,-1 0 1,-17-18-1,18 0 1,0 1 0,-1 17 46,19 0-15,-19 0-16,1 0 1,-1 0-1</inkml:trace>
  <inkml:trace contextRef="#ctx0" brushRef="#br0" timeOffset="5391.85">22401 16175 0,'0'17'109,"18"-17"-93,0 0-16,-1 0 15,36 0 1,-18 0 0,-17 0 15,0 0 0,-1-17-31,1-1 47,0 18-31,-1 0 15,1 0 0,0-17-15,-1 17 31,1-18-32,0 18 1,-1-18 0,1 18 46,-1 0-15</inkml:trace>
  <inkml:trace contextRef="#ctx0" brushRef="#br0" timeOffset="7505.11">21484 15699 0,'18'0'0,"-1"0"16,1 0-1,-18 17 1,0 19 0,0-1-1,0 0 1,0 18-1,0 0 1,0-18 0,0 18 15,0-35-31,0-1 16,0 19-1,35-1 1,-35 0-1,0-17 17,0-1-17,0-52 95,0-18-95,0 18 1,0 0 0,0 17-1,0-17 32,-17 88 47,17-36-94,-18 54 15,18-18-15,-35 35 16,35-53 0,-18 1 15,18-19-15,0 19-1,18-36 48,17-53-63,18 0 15,18-36 1,-19-34 0,-52 105-1,0 1 1,18 17 46,0 53-62,-18 0 16,0-18 0,0 35-16,0 1 15,0 0 1,0-19-1,17-34 48,19-18-63,-19-18 16,19-34-1,-1-54 1,-35 88-1,17 0 32,-17 36-31,18 0 0,17 70-1,-35-70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47" units="cm"/>
          <inkml:channel name="Y" type="integer" max="16508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3859" units="1/cm"/>
          <inkml:channelProperty channel="Y" name="resolution" value="1000.484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31T16:03:51.8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2806 12734 203 0,'5'-8'124'0,"1"0"-7"15,-2 0-43-15,1-1-19 16,-1 2-20-16,2 0-2 16,-2 1-8-16,-1 2-4 15,-1 0-6-15,2 1-4 16,-2 0-4-16,5 4-2 16,-5-1-1-16,4 3 1 15,-2 0 3-15,5 3 3 16,0 0 3-16,8 4 0 15,-2 2-1-15,2 6-4 16,-2-1-1-16,2 7-6 16,-2 0 4-16,-4 3-4 0,-1-2 1 15,1 1-2-15,0 0 3 16,-2-3-5-16,2-4 2 16,7 6-2-16,-7-4 1 15,4 1 7-15,-2 2 5 16,4 2 0-16,-4-4 2 15,2 8 0-15,0-1-7 16,0 9-4-16,2-2 5 0,-2 5 1 16,-2-6 2-16,0 3-2 15,-4-7 3-15,-1 7-8 16,-1-4-1-16,-1 7-3 16,-2-6 3-16,0 6-4 15,-4-7 2-15,3 5-1 16,1-3 1-16,4 9-2 15,-1-5 2-15,6 4-1 16,-1-2 2-16,4 5 2 16,-2-6 1-16,0 11-3 15,-3-7 3-15,-1 6-3 16,-6-4-1-16,1 4-3 16,-1-8 3-16,0 4-3 15,2-5 2-15,-1 2-1 0,5 0 2 16,-3 3-2-16,1-3 3 15,-1 8-3-15,1-5 3 16,-3 7-4-16,2-9 4 16,1 8-4-16,4-8 4 15,-2 5-4-15,2-11 4 16,3 11-3-16,-6-8 1 0,3 8-2 16,-1-6 4-16,1 9-2 15,-2-5 1-15,5 3 0 16,-1-5 0-16,-1 9 0 15,-2-7 2-15,8 7-3 16,-4-3 2-16,3 11-2 16,2-7 2-16,4 9-4 15,-6-11 4-15,7 11-4 16,-5-11 5-16,5 4-4 16,-7-9 3-16,5 6-3 15,-2-8 3-15,3 5-4 16,-5-11 4-16,5 3-5 15,3-8 4-15,0 1-3 16,2-6 3-16,5 6-2 16,-2-5 3-16,5 4-2 15,-1-6 0-15,9 0-1 0,-7-2 2 16,5-1-2-16,-2-2 1 16,4 2 0-16,-9-2 1 15,6-1-2-15,-8-3 2 16,7-2-2-16,-8 0 1 15,7 0-1-15,-5-3 3 16,4-1-5-16,-3-2 6 16,9-2-5-16,-8-6 3 0,6-1-2 15,-3-3 2-15,5 1-2 16,-10-6 4-16,5-4-3 16,-4-4 3-16,3-6-1 15,-9-9 0-15,9-6 1 16,-3-4 1-16,5-11-5 15,-4 0 4-15,11-12-1 16,-12 7-2-16,4-13 2 16,-10 9 2-16,8-6-4 15,-6 8 4-15,7-9 0 16,-5 10 0-16,7-10 0 16,-4 9 0-16,1-10-3 15,-1 8 1-15,8-13-1 16,-7 9-2-16,5-11 2 15,-7 8 1-15,7-7-5 0,-9 12 5 16,5-7-1-16,-2 7 1 16,5-6-1-16,-10 7 2 15,7-12-4-15,1 7 1 16,-1-7-2-16,-1 6 2 16,1-10-2-16,-5 7 3 15,-2-10-3-15,-2 5 5 16,1-7-3-16,-2 11 4 0,2-7-4 15,-1 11 4-15,4-6-5 16,-8 7 2-16,4-9-1 16,-1 6 3-16,1-4-4 15,-2 6 1-15,8-13 0 16,-4 8-1-16,1-13-2 16,-3-3 4-16,3-7-2 15,-9 11 3-15,6-11-2 16,-2 14 3-16,7-8-5 15,-2 11 3-15,4-5-3 16,-4 16 4-16,2-12-2 16,-8 12 1-16,6-11-1 15,-3 9 3-15,1-14-6 16,-2 13 3-16,1-11-1 0,-6 13 2 16,2-9-3-16,-4 11 3 15,1-7-4-15,2 15 3 16,-5-9-3-16,-1 13 4 15,2-5-3-15,-5 9 3 16,3-9 0-16,1 10 1 16,4-9-4-16,-3 5 4 15,4-10-3-15,-3 8 1 0,5-9-1 16,-3 6 4-16,6-8-7 16,-7 10 1-16,5-8-2 15,-6 11 2-15,-2 1-4 16,-4 7 8-16,1 3-3 15,-2 9 4-15,1-4-2 16,-2 8 2-16,1-1-3 16,0 1 3-16,2-8-4 15,-1 8 3-15,5-8-3 16,0 6 4-16,3-1-3 16,-6 9 3-16,3 0-5 15,0 8 5-15,2 0-6 16,-3 5 5-16,5-1-2 15,0 2 3-15,5 0-4 16,-4-1 4-16,5 0-4 0,-1 1 2 16,3-4-1-16,-8 3 1 15,5 0-2-15,-3 0 5 16,1 2-4-16,-2 3 3 16,4 2-2-16,-5 1 2 15,3 4-3-15,-4 0 0 16,4 6 1-16,-3-1-1 0,3 7 2 15,-4-3-1-15,4 7 0 16,-5-1 0-16,7 5-1 16,-8-3 2-16,3 7-2 15,-4-5 2-15,4 8-1 16,-6-4 1-16,10 3-3 16,-2-3 4-16,6 2-3 15,-1-5 1-15,3 3 1 16,-5-4 0-16,4 4-1 15,-4-4 1-15,6 3-1 16,-5-9 1-16,1 5-3 16,-5-3 3-16,3 1-2 15,-8-7 0-15,4 3 0 16,-1-6 3-16,5 0-2 16,-3-4 1-16,6 1 0 15,-7-4 0-15,8 0-1 0,-4-4 1 16,6-6-1-16,-1-1 0 15,5-8 0-15,-4-4 0 16,6-7-2-16,-3 3 5 16,2-8-4-16,-4 2 3 15,4-4-3-15,-5 4 4 16,3-4-5-16,-8 5 3 0,5-2-3 16,-7 3 5-16,1-6-4 15,-4-1 2-15,8-6-3 16,-6-1 4-16,5-7-8 15,-6 3 1-15,0-9-16 16,-1 2-10-16,1-11-25 16,-8 1-148-16,7-8 33 15</inkml:trace>
  <inkml:trace contextRef="#ctx0" brushRef="#br0" timeOffset="1416">4102 17437 436 0,'-11'15'154'0,"-2"6"17"16,4-1-120-16,6 9-20 16,4 2-25-16,4 11 3 0,2 1-8 15,7 14 3-15,1 0-7 16,3 15 5-16,3-1-4 16,-2 17 2-16,-2-13-7 15,-2 0 1-15,-6-20-8 16,0-5 1-16,3-27-6 15,-2-9 6-15,-4-11 1 0,-4-13 6 16,-7-10-2-16,-4-10 5 16,-3-9-3-16,-7-25 6 15,1 2-5-15,-5-19 8 16,-1 0-3-16,-4-3 10 16,7 15-5-16,0-5 7 15,6 14-7-15,10-1 9 16,7 9-9-16,8-1 9 15,8 11-1-15,3 3 8 16,6 8-6-16,8 4 8 16,4 11-11-16,13 7 1 15,1 9-9-15,7 9 3 16,-8 9-9-16,1 10 5 16,-17 4-4-16,-6 13 3 15,-15 1-5-15,-12 15 5 0,-20 0-7 16,-13 13 4-16,-9-12-2 15,-16 2 5-15,-1-18-6 16,-2-9 8-16,4-19-5 16,7-11 4-16,17-14-5 15,18-14 5-15,21-6-7 16,26-6 6-16,13 5-5 16,24 6 4-16,1 14-3 15,10 13 7-15,-11 8-7 0,-2 18 5 16,-23 8-4-16,-16 20 4 15,-23 5-7-15,-17 15 10 16,-15-5 2-16,-18 6 12 16,-3-17-3-16,-3-6 5 15,3-17-11-15,-12-6-17 16,6-19-28-16,-11-8-168 16,5-8 36-16</inkml:trace>
  <inkml:trace contextRef="#ctx0" brushRef="#br0" timeOffset="2344.53">8922 12356 294 0,'-10'25'158'15,"8"-3"-18"-15,5 16-45 16,11 4-86-16,10 19-6 16,0-3 0-16,10 5-3 15,-2-11 2-15,7 0 8 16,-3-15 10-16,1-8 5 15,1-14 7-15,3-12 9 16,-3-17-4-16,7-17-4 16,-4-9-5-16,4-20-4 15,-5-3-9-15,-5-12-9 0,-8 8-3 16,-14-8-6-16,-11 12 0 16,-13 5-12-16,-5 21-6 15,-14 15-8-15,0 26-1 16,-3 28-14-16,6 11 9 15,12 18-140-15,15-2 43 16</inkml:trace>
  <inkml:trace contextRef="#ctx0" brushRef="#br0" timeOffset="11233.12">10712 11226 313 0,'-9'-9'113'15,"3"-3"19"-15,-3 2-84 16,6-3-8-16,-2 4-11 0,-2-3-1 15,-2 3-4-15,1 1-3 16,1 2-1-16,-2 1-6 16,4 3-3-16,4 1-7 15,2 4-1-15,10 1-5 16,7 3 5-16,12 1-5 16,6-1 2-16,18-1 0 15,2-4 1-15,19-1-2 16,1-2 3-16,19 0-1 15,-13 0 7-15,12 0-2 16,-14 1 4-16,5 2 0 16,-14 0 2-16,8 2-8 15,-15 2 0-15,-4 0-5 16,-15 1 2-16,-3 7-3 16,-15 6 3-16,0 6-3 15,-9 7 4-15,-3 11-4 0,-8 3 2 16,-2 12-2-16,-11-2 5 15,0 20-5-15,1 3 3 16,-8 23-2-16,-2 2 3 16,5 37-5-16,-1-2 6 15,-4 30-4-15,11-1 4 16,2 32-4-16,2-16 2 0,6 32-2 16,3-25 2-16,6 16-2 15,-2-31 4-15,6 13 1 16,1-33 5-16,3 16 0 15,-6-27 3-15,6 16-5 16,-11-17 1-16,0 19-7 16,-6-14 0-16,-4 27-4 15,-4-17 6-15,-8 30-11 16,-1-19 4-16,-2 22-3 16,-4-21 2-16,-2 11-2 15,2-33 7-15,4 5-3 16,0-37 7-16,2-2-4 15,7-33 1-15,-3-2-2 16,0-17 4-16,4-7-8 16,3-14 2-16,-2-1-10 0,1-20 2 15,1-9-8-15,0-6 6 16,-5-2-2-16,4-6 8 16,1-2 3-16,-2 2 9 15,1-4 5-15,-2-4 5 16,0 1 0-16,-3-1 1 15,-2-1-4-15,-2 1-6 0,-4-4-1 16,-5 2 0-16,-7 5-4 16,-8 0 1-16,-20 5 0 15,-6 5 1-15,-19 10 1 16,2 7 8-16,-21 9 10 16,7-2 7-16,-20 7-4 15,10 1-1-15,-13 3-8 16,18-4-8-16,-8 6-20 15,20-5-6-15,-4-3-27 16,9-13-160-16,-1 6 35 16</inkml:trace>
  <inkml:trace contextRef="#ctx0" brushRef="#br0" timeOffset="13254.3">12893 14103 454 0,'-1'0'142'0,"-2"-2"29"16,-3-3-107-16,-2 0-39 16,-1 0 6-16,-3-1-13 15,-3 0 1-15,-1 3-13 16,-11-1 4-16,1 4-8 16,-11 5 4-16,-2 2-6 15,-14 5 6-15,4 6-9 0,-10 8 6 16,8 2-5-16,2 5 6 15,13-4-7-15,0 1 1 16,13-4-7-16,7-2 3 16,7-6-8-16,9 0 5 15,9-5-1-15,12 1 7 16,7-3-4-16,13-1 5 16,4-1-3-16,15-1 1 15,0-4-7-15,12-2 3 16,-9-2-2-16,6-1 2 15,-11 1-2-15,2-2 10 16,-15 3-5-16,-1-3 5 16,-14-1-2-16,-6-1 5 15,-9-1-5-15,-8-4 6 0,-5 0-4 16,-7-5 4-16,-7 1-5 16,-9-2 3-16,-1 1-9 15,-13-4 5-15,1-1-6 16,-7-5 7-16,5-3-6 15,-6-6 6-15,11 2-5 16,1-4-1-16,12 10-7 0,0 3-9 16,9 9-138-16,0 12 39 15</inkml:trace>
  <inkml:trace contextRef="#ctx0" brushRef="#br0" timeOffset="13770.43">13456 14043 231 0,'-18'-1'189'16,"-3"2"-38"-16,0 5-28 16,0 2-77-16,-3 4-31 0,6 11 3 15,0 4-12 1,6 13 3-16,9 1-7 0,6 18 3 15,9-3-7-15,18 10 5 16,0-11-5-16,15 4 3 16,3-17-3-16,9-10 5 15,-9-17-5-15,9-8 7 16,-12-14 0-16,0-9 9 16,-6-5-4-16,-2-10 5 15,-12-4-5-15,-1-7 1 16,-11 4-14-16,-9-3-4 15,-8 7-11-15,-7 8-6 16,-8 18-5-16,-11 10 8 16,-8 16 1-16,1 22 4 15,-2 3 4-15,-6 5-134 16,9-3 38-16</inkml:trace>
  <inkml:trace contextRef="#ctx0" brushRef="#br0" timeOffset="17591.86">2417 16643 181 0,'-7'1'118'0,"-1"1"-15"15,-3-1-12-15,0-1-68 16,3 4 4-16,2-2-9 15,0-3 8-15,0 4-7 16,1-3 7-16,1-1-6 16,1 0 5-16,1 6-12 0,1-9 2 15,1 7-8-15,1-3 3 16,1-2-7-16,-4-3 8 16,2 2-6-16,0-1 7 15,0-2-5-15,2-1 9 16,-2 2-7-16,0 1 12 15,0 0-6-15,0 2 7 16,-2-1-7-16,2-3 2 16,-1 1-10-16,1-4 3 15,-3 0-7-15,2-4 1 16,2 2-4-16,2-3 3 16,-2 1-4-16,4-1 3 15,-2 3-2-15,0-2 1 16,1 4-1-16,1-3 4 15,-2 4-7-15,0 0 6 0,1 1-4 16,-2-2 3-16,1 3-4 16,-3-1 10-16,3 1-4 15,-3 1 4-15,0-1-5 16,0 0 6-16,0-1-7 16,1 0 7-16,-1 0-3 15,-1-4 10-15,-2-5-2 16,-7-11 7-16,2-3-9 0,-4-14 3 15,-3-7-9-15,-3-13 0 16,3-2-9-16,-6-16 6 16,3 6-5-16,-3-7 1 15,6 9-4-15,2 0 3 16,2 16-6-16,3 8-1 16,7 18-5-16,1 11-7 15,-3 14-14-15,6 12-7 16,-2 7-6-16,7 6-11 15,1 2-124-15,3-1 43 16</inkml:trace>
  <inkml:trace contextRef="#ctx0" brushRef="#br0" timeOffset="18053.62">1994 15815 382 0,'-14'8'126'15,"1"-5"16"-15,2-2-90 16,4-2-38-16,4-6 4 15,1 3-12-15,1-5 10 16,-3-2-5-16,3-4 11 16,1 2-4-16,1-9 9 15,-1 0-8-15,7-10 3 16,-4-4-13-16,6-14 1 16,0 3-9-16,7-11 3 15,-1 6-7-15,8-5 4 16,-2 11-4-16,6 6 4 15,-7 13-4-15,6 14 4 16,-7 19-5-16,0 13 6 0,-6 14-4 16,0 17 3-16,-3 0-3 15,5 2 7-15,-4-12-6 16,5-11 3-16,3-14-15 16,4-18 6-16,-6-16-173 15,-2-12 47-15</inkml:trace>
  <inkml:trace contextRef="#ctx0" brushRef="#br0" timeOffset="19066.09">8681 10992 425 0,'-6'-12'100'0,"2"2"38"15,-1 4-126-15,-1-7-2 16,3 4-7-16,-3 2 3 16,4 3-5-16,-2-3 9 15,0 2-4-15,-1 3 8 16,3 5-8-16,0 9 5 15,4 8-10-15,0 20 3 0,4 8-7 16,1 18 6-16,0 2-5 16,1 19 5-16,0-7-5 15,5 13 3-15,-2-10-4 16,-4 3 6-16,-1-16-5 16,-6 3 8-16,-2-17-13 0,-5-7-9 15,-1-13-134 1,-14-14 31-16</inkml:trace>
  <inkml:trace contextRef="#ctx0" brushRef="#br0" timeOffset="19334.88">8390 11794 363 0,'6'14'142'0,"7"4"4"16,0 1-96-16,10 7-25 15,3-1-16-15,4 5 5 16,-6-5-3-16,4-1 5 16,-4-7-9-16,1 3 7 15,-8-7-5-15,-2-3 7 16,-6-3-11-16,-1-9 19 0,-3-5-10 16,1-8 3-16,2-6-7 15,1-7-1-15,0-2-28 16,5-14 86-16,-1-2-251 15,-12-7 101-15</inkml:trace>
  <inkml:trace contextRef="#ctx0" brushRef="#br0" timeOffset="21705.47">2228 10991 492 0,'0'-5'135'15,"-4"0"36"-15,-1 1-142 16,-9-2-8-16,-5 1-9 16,-8 2-8-16,-9-5-2 15,-9 3-8-15,-2 1 0 0,-13 1-6 16,2 2-1-16,-7 9-1 15,8 4 7-15,-7 6 0 16,16 6 5-16,-3 14-1 16,10 6 4-16,2 15-3 15,12 8 2-15,-1 21-1 16,13-3 1-16,3 23-1 16,7-6 1-16,13 17-1 15,4-14 2-15,4 11-2 16,4-23 1-16,5-2-1 15,-5-23 3-15,7-1-3 16,-5-18 3-16,4-3-3 16,-5-10 4-16,3-5-4 15,-3-13 2-15,3-10-1 0,-2-2 1 16,8-7-2-16,2-4 2 16,10-2-4-16,6 0 5 15,10-1-13-15,1 3-4 16,12 2-145-16,-11 11 38 15</inkml:trace>
  <inkml:trace contextRef="#ctx0" brushRef="#br0" timeOffset="23239.38">275 10749 305 0,'-11'2'118'0,"-1"-2"8"15,5-2-80-15,2-1-19 16,5 1-14-16,1-4-8 16,7-2 1-16,7-4-3 15,2-2 6-15,9-6-1 16,4 0 3-16,5-1-1 16,-1 3 3-16,10 4-7 15,-11 4 2-15,-1 5-4 0,-11 5 0 16,-2 7-4-16,-14 0 2 15,-5 8 0-15,-9 2 1 16,-8 10-1-16,-7-3 3 16,-10 7-4-16,2-2 1 15,0-5-2-15,10-7 2 16,1-2-2-16,12-8 2 16,-1-4-3-16,7-2 2 0,6-1-2 15,7 2 3-15,5 3-4 16,11 4 4-16,9 0-2 15,-1 4 3-15,9 2-4 16,-1-2 3-16,-3 0-3 16,-3 2 2-16,-1-2-2 15,-8 0 3-15,-5-1-4 16,-14 2 5-16,-8 6-4 16,-15-2 3-16,-12 9-3 15,-6-1 3-15,-9 7-4 16,-1-7 4-16,-4 1-4 15,8-5 2-15,1-3-15 16,10-7-3-16,5-9-133 16,8-6 30-16</inkml:trace>
  <inkml:trace contextRef="#ctx0" brushRef="#br0" timeOffset="23523.14">744 11106 299 0,'-4'2'177'0,"2"1"-25"16,4-7-55-16,4-2-66 16,7 1-21-16,2-7-13 15,3 0-6-15,5-4-146 16,-2 2 41-16</inkml:trace>
  <inkml:trace contextRef="#ctx0" brushRef="#br0" timeOffset="24044.74">1121 10591 421 0,'-9'-14'138'0,"-5"-2"16"16,1 6-112-16,2 3-25 15,4 7-12-15,-13 5-5 16,4 3 1-16,-3 7-4 16,-1 1 4-16,3 3-3 15,4 3 5-15,4 4-4 16,4-3 4-16,7 1-4 16,10-2 2-16,6 0-3 15,4-2 3-15,13-1-2 16,1-4 2-16,6-1-2 15,-6-1 2-15,4-2-1 16,-14 0 1-16,-5 2-1 16,-12 6 2-16,-14 2-1 15,-7-2 0-15,-10 2 0 16,-5-1 2-16,-6-6-3 0,10-6 3 16,-4-10-3-16,11-1 0 15,10-17-3-15,3-2 3 16,7-9-4-16,10-2 4 15,10-10 0-15,-2 3 5 16,13-6-2-16,1 9 4 16,-3-5-3-16,-3 8 0 0,-5 4-1 15,-13 6-2-15,-9 5-18 16,-16 7-6-16,-16 16-140 16,-2 6 28-16</inkml:trace>
  <inkml:trace contextRef="#ctx0" brushRef="#br0" timeOffset="25191.98">1446 10249 410 0,'17'12'117'0,"-11"1"26"0,3 7-109 16,4 10-27-16,2 3-1 16,-3 12-3-16,2 2 0 15,-5 5-2-15,-3-6 2 16,-6 8-4-16,-5-8 3 16,-8 2-2-16,1-9 2 15,-2-2 5-15,2-11 4 16,2-10-1-16,11-13 3 0,10-13-3 15,4-13-4-15,19-22-15 16,10-9-10-16,7-12-18 16,0 4 3-16,7-8-5 15,-15 16 17-15,0 6 7 16,-12 13 17-16,-5 8-2 16,-14 16 3-16,-6 10-6 15,-9 10 4-15,-15 13-4 16,-2 4 3-16,-10 11-3 15,2-3 6-15,-8 2-4 16,7-4 6-16,-2 1 2 16,5-6 5-16,1 5-1 15,7-3 1-15,4-4-4 16,5-4-4-16,12 1-4 16,5-6 1-16,7-2-1 0,6-6 1 15,10-4-1-15,-4-7 3 16,6-4-3-16,0-3 4 15,6-6-4-15,-5-1 2 16,6-4-3-16,-3 4 4 16,1-2-4-16,-16 5 4 15,1 4-3-15,-5 6 2 0,-9 2-1 16,-11 4 1-16,2 8-3 16,-6 2 3-16,-9 8-1 15,-1 0 1-15,-1 7-2 16,1-5 3-16,-2-2-4 15,9-5 4-15,6-4-4 16,6-6 6-16,9-6 1 16,3-5 4-16,5-6-3 15,2-4 5-15,5-3-6 16,-3-2-1-16,-2 1-2 16,-5 6 0-16,1 4-3 15,-9 5 3-15,-6 8-4 16,-3 5 3-16,-5 3-4 15,-1 2 5-15,-1 1-5 0,3-4 4 16,0-2-3-16,3-3 3 16,1-4-4-16,3-2 4 15,3-2-4-15,-3-2 4 16,5-2-3-16,2-1 3 16,-1-1-4-16,-3 1 4 15,-1 3-4-15,0 4 5 16,0 8-5-16,-2 5 4 15,3 6-3-15,0 3 2 0,3-1-3 16,2-5 4-16,4-4-4 16,0-10 3-16,7-12-3 15,3-7 4-15,7-14-4 16,1-8 5-16,6-10-4 16,-5-1 3-16,4-11-3 15,-11 6 4-15,-6-8-6 16,-9 10 7-16,-9 0-6 15,-6 13 4-15,-5 7-1 16,-2 19 5-16,-5 13-1 16,6 15 3-16,-3 25 0 15,-2 15-2-15,0 21-4 16,0 3 1-16,3 20-5 16,1-15 5-16,4 0-18 0,6-21 236 15,12-17-383-15,0-34 190 16</inkml:trace>
  <inkml:trace contextRef="#ctx0" brushRef="#br0" timeOffset="25415.07">3215 9861 381 0,'5'17'170'0,"-10"9"-9"16,-13 7-86-16,-17 32-54 15,-8 10-18-15,-17 28-4 16,-9 1 3-16,-6 19-3 16,9-17 4-16,2 7 0 15,14-28-4-15,8 0-16 16,18-27-8-16,5-18-139 16,11-27 26-16</inkml:trace>
  <inkml:trace contextRef="#ctx0" brushRef="#br0" timeOffset="26225.32">2995 10689 382 0,'2'20'129'16,"-4"1"12"-16,2-4-100 15,-2 0-25-15,0-4-10 16,2-6-4-16,-1-8 2 15,4-10-2-15,5-6 3 16,7-14-5-16,4-1 4 0,5-6-2 16,-3 6 1-16,3 4 0 15,-7 10 2-15,2 8-4 16,-4 11 3-16,0 7-5 16,-8 4 3-16,2 10-4 15,-3 2 4-15,-4 5-3 16,-2-5 4-16,0 0-2 15,2-5 2-15,-2-7-3 16,5-5 2-16,3-6-4 16,1-4 4-16,4-9-3 15,1-3 3-15,1-3-3 16,0 3 6-16,-4-5-3 16,-2 6 3-16,1 4-4 15,-5 2 5-15,2 5-8 16,-2 5 4-16,-2 6-5 15,1 2 5-15,-2 9-5 0,-2-5 5 16,4 1-3-16,-2-2 3 16,5-3-5-16,2-6 5 15,5-3-6-15,0-4 5 16,7-11-9-16,2-3 2 16,1-6-10-16,-6 2 6 0,2 3-3 15,-7 6 8-15,-6 5 2 16,-3 7 9-16,0 4-2 15,-4 1 1-15,5 1-4 16,1 2 3-16,3-3-5 16,3-6 3-16,8-6-7 15,3-5 2-15,4-9-6 16,0-4 2-16,5-5-1 16,-8 1 4-16,4-11-1 15,-4-1 7-15,5-6-1 16,-5-3 6-16,3-11-3 15,-5 9 3-15,-5-11-3 16,-8 10 4-16,-9-6-3 16,-9 13 2-16,-12 1-2 15,-3 18 2-15,-6 18-4 16,0 22 2-16,1 24 3 0,10 21 5 16,5 31-1-16,12 5 2 15,12 12-3-15,8-8-4 16,19 7-3-16,7-24-1 15,7-5-20-15,-3-19-149 16,0-11 44-16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6E827-495D-5047-995F-6805F25261BB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06396-6DC6-C34E-9109-2173EE3A3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67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F79-C464-49C0-A75E-28A7C2C0F3B2}" type="datetime1">
              <a:rPr lang="en-US" smtClean="0"/>
              <a:t>3/31/2020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87144-EE55-4A09-9881-D1006565803D}" type="datetime1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ED46E-0257-40B8-A8D4-76E57B8FA4EB}" type="datetime1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BEEDA-57E7-4E52-BAF9-732EA816C9A4}" type="datetime1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9EFAB-9DDA-4775-8EE1-297A6973C240}" type="datetime1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8542-3E58-4747-8A82-394C1FF4B3D8}" type="datetime1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DC4D-6336-433C-B95C-52A6659134A9}" type="datetime1">
              <a:rPr lang="en-US" smtClean="0"/>
              <a:t>3/31/2020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7AC1-06FA-4822-85A6-514C3626316E}" type="datetime1">
              <a:rPr lang="en-US" smtClean="0"/>
              <a:t>3/31/2020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8D7F-E121-4CE7-9F7E-78D456B9943A}" type="datetime1">
              <a:rPr lang="en-US" smtClean="0"/>
              <a:t>3/31/2020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A9A38-D33B-46B1-94C5-2BAD616D8D66}" type="datetime1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1F5AB-8050-4E3F-8BA7-D2F312598E57}" type="datetime1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93133B45-42BB-455A-B118-1F5AEBA04829}" type="datetime1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2403C0B5-081C-C34B-9B41-B01FFD814F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1" r:id="rId1"/>
    <p:sldLayoutId id="2147484272" r:id="rId2"/>
    <p:sldLayoutId id="2147484273" r:id="rId3"/>
    <p:sldLayoutId id="2147484274" r:id="rId4"/>
    <p:sldLayoutId id="2147484275" r:id="rId5"/>
    <p:sldLayoutId id="2147484276" r:id="rId6"/>
    <p:sldLayoutId id="2147484277" r:id="rId7"/>
    <p:sldLayoutId id="2147484278" r:id="rId8"/>
    <p:sldLayoutId id="2147484279" r:id="rId9"/>
    <p:sldLayoutId id="2147484280" r:id="rId10"/>
    <p:sldLayoutId id="2147484281" r:id="rId11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luke@sjulsonlab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"/><Relationship Id="rId4" Type="http://schemas.openxmlformats.org/officeDocument/2006/relationships/image" Target="../media/image3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dgene.org/guides/optogenetics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hyperlink" Target="https://www.ncbi.nlm.nih.gov/pubmed/26166563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customXml" Target="../ink/ink5.xml"/><Relationship Id="rId4" Type="http://schemas.openxmlformats.org/officeDocument/2006/relationships/image" Target="../media/image4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dgene.org/guides/chemogenetics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dgene.org/guides/chemogenetics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center.lbl.gov/2011/02/10/firefly-glow-for-hydro-peroxide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037" y="2332139"/>
            <a:ext cx="8393545" cy="1861822"/>
          </a:xfrm>
        </p:spPr>
        <p:txBody>
          <a:bodyPr>
            <a:noAutofit/>
          </a:bodyPr>
          <a:lstStyle/>
          <a:p>
            <a:r>
              <a:rPr lang="en-US" sz="3600" dirty="0"/>
              <a:t>Lecture 5: fluorescent proteins; genetically encoded</a:t>
            </a:r>
            <a:br>
              <a:rPr lang="en-US" sz="3600" dirty="0"/>
            </a:br>
            <a:r>
              <a:rPr lang="en-US" sz="3600" dirty="0"/>
              <a:t>sensors and actuators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210" y="5319132"/>
            <a:ext cx="8077200" cy="937391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luke@sjulsonlab.org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331D1-CCE2-4BD6-9D79-69899FF25F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503E5-C1C5-4D68-8787-995FF0A8B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8" y="155027"/>
            <a:ext cx="2050610" cy="6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63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E626-9B3A-4E6C-A8D4-C6E8EB593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0734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Spectra encountered in neuroscience are usually asymmetrical because high and low energy are different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48977-E2CB-4265-BD33-AB5A40FA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10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9569DA-DBF6-4673-9249-E71205E2F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16" y="1896960"/>
            <a:ext cx="3480804" cy="3322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82D78-4621-452F-AF6B-BA194F076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124" y="1896960"/>
            <a:ext cx="4255666" cy="3064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C6317E-8FB9-4501-BD14-026F6A7D3115}"/>
              </a:ext>
            </a:extLst>
          </p:cNvPr>
          <p:cNvSpPr txBox="1"/>
          <p:nvPr/>
        </p:nvSpPr>
        <p:spPr>
          <a:xfrm>
            <a:off x="43323" y="4961039"/>
            <a:ext cx="888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High</a:t>
            </a:r>
          </a:p>
          <a:p>
            <a:pPr algn="ctr"/>
            <a:r>
              <a:rPr lang="en-US" dirty="0"/>
              <a:t>energy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1205C-5FBD-4C7A-9594-A56638B029FB}"/>
              </a:ext>
            </a:extLst>
          </p:cNvPr>
          <p:cNvSpPr txBox="1"/>
          <p:nvPr/>
        </p:nvSpPr>
        <p:spPr>
          <a:xfrm>
            <a:off x="3498960" y="4961039"/>
            <a:ext cx="888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Low</a:t>
            </a:r>
          </a:p>
          <a:p>
            <a:pPr algn="ctr"/>
            <a:r>
              <a:rPr lang="en-US" dirty="0"/>
              <a:t>energy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FE709-171D-4547-BC77-DCAC9B8C9B4D}"/>
              </a:ext>
            </a:extLst>
          </p:cNvPr>
          <p:cNvSpPr txBox="1"/>
          <p:nvPr/>
        </p:nvSpPr>
        <p:spPr>
          <a:xfrm>
            <a:off x="1474346" y="155279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Fluorescence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73E34-BC5A-41E3-BEE3-06867D80B338}"/>
              </a:ext>
            </a:extLst>
          </p:cNvPr>
          <p:cNvSpPr txBox="1"/>
          <p:nvPr/>
        </p:nvSpPr>
        <p:spPr>
          <a:xfrm>
            <a:off x="5343787" y="1552795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Opsin action spectrum</a:t>
            </a:r>
          </a:p>
        </p:txBody>
      </p:sp>
    </p:spTree>
    <p:extLst>
      <p:ext uri="{BB962C8B-B14F-4D97-AF65-F5344CB8AC3E}">
        <p14:creationId xmlns:p14="http://schemas.microsoft.com/office/powerpoint/2010/main" val="325840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46F0C-DAD2-41BB-A1EB-18594187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628"/>
            <a:ext cx="9144000" cy="9287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Mutations enable changes in excitation and emission spectra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7E9823-CB69-42CD-823D-2C39B5F5F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93661"/>
            <a:ext cx="8229600" cy="40682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E3B0E-5DEB-428F-83CE-C2D6F6D65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3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06627B-6495-4798-AD35-46B15F4F1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271" r="19761"/>
          <a:stretch/>
        </p:blipFill>
        <p:spPr>
          <a:xfrm>
            <a:off x="2352837" y="1539251"/>
            <a:ext cx="4438325" cy="234977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6E39F5-F953-4E4E-BAA8-1845582D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05253" cy="160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800" dirty="0"/>
              <a:t>EGFP and </a:t>
            </a:r>
            <a:r>
              <a:rPr lang="en-US" sz="4800" dirty="0" err="1"/>
              <a:t>mCherry</a:t>
            </a:r>
            <a:r>
              <a:rPr lang="en-US" sz="4800" dirty="0"/>
              <a:t> represent the two main families of FPs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C2366-CEB7-4398-8927-13216B79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8E6574-04B5-4877-A055-65E65F10642B}"/>
              </a:ext>
            </a:extLst>
          </p:cNvPr>
          <p:cNvSpPr txBox="1"/>
          <p:nvPr/>
        </p:nvSpPr>
        <p:spPr>
          <a:xfrm>
            <a:off x="659035" y="5858700"/>
            <a:ext cx="782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Highly recommended site with database of all fluorescent proteins and dyes: fpbase.org</a:t>
            </a:r>
          </a:p>
          <a:p>
            <a:pPr algn="ctr"/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DD11C60-6722-44F5-BADA-5730F2410356}"/>
              </a:ext>
            </a:extLst>
          </p:cNvPr>
          <p:cNvSpPr txBox="1">
            <a:spLocks/>
          </p:cNvSpPr>
          <p:nvPr/>
        </p:nvSpPr>
        <p:spPr>
          <a:xfrm>
            <a:off x="457200" y="3889031"/>
            <a:ext cx="8229600" cy="20322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err="1"/>
              <a:t>Aequoria</a:t>
            </a:r>
            <a:r>
              <a:rPr lang="en-US" dirty="0"/>
              <a:t> </a:t>
            </a:r>
            <a:r>
              <a:rPr lang="en-US" dirty="0" err="1"/>
              <a:t>victoria</a:t>
            </a:r>
            <a:r>
              <a:rPr lang="en-US" dirty="0"/>
              <a:t> GFP: EGFP, BFPs, CFPs, YFPs, </a:t>
            </a:r>
            <a:r>
              <a:rPr lang="en-US" dirty="0" err="1"/>
              <a:t>mCitrine</a:t>
            </a:r>
            <a:endParaRPr lang="en-US" dirty="0"/>
          </a:p>
          <a:p>
            <a:r>
              <a:rPr lang="en-US" dirty="0" err="1"/>
              <a:t>Discosoma</a:t>
            </a:r>
            <a:r>
              <a:rPr lang="en-US" dirty="0"/>
              <a:t> </a:t>
            </a:r>
            <a:r>
              <a:rPr lang="en-US" dirty="0" err="1"/>
              <a:t>DsRed</a:t>
            </a:r>
            <a:r>
              <a:rPr lang="en-US" dirty="0"/>
              <a:t>: “RFP”, the </a:t>
            </a:r>
            <a:r>
              <a:rPr lang="en-US" dirty="0" err="1"/>
              <a:t>mFruits</a:t>
            </a:r>
            <a:r>
              <a:rPr lang="en-US" dirty="0"/>
              <a:t> (</a:t>
            </a:r>
            <a:r>
              <a:rPr lang="en-US" dirty="0" err="1"/>
              <a:t>mCherry</a:t>
            </a:r>
            <a:r>
              <a:rPr lang="en-US" dirty="0"/>
              <a:t>, </a:t>
            </a:r>
            <a:r>
              <a:rPr lang="en-US" dirty="0" err="1"/>
              <a:t>tdTomato</a:t>
            </a:r>
            <a:r>
              <a:rPr lang="en-US" dirty="0"/>
              <a:t>, etc.) </a:t>
            </a:r>
            <a:r>
              <a:rPr lang="en-US" u="sng" dirty="0"/>
              <a:t>but not </a:t>
            </a:r>
            <a:r>
              <a:rPr lang="en-US" u="sng" dirty="0" err="1"/>
              <a:t>mCitrine</a:t>
            </a:r>
            <a:endParaRPr lang="en-US" u="sng" dirty="0"/>
          </a:p>
          <a:p>
            <a:r>
              <a:rPr lang="en-US" dirty="0"/>
              <a:t>GFP or </a:t>
            </a:r>
            <a:r>
              <a:rPr lang="en-US" dirty="0" err="1"/>
              <a:t>DsRed</a:t>
            </a:r>
            <a:r>
              <a:rPr lang="en-US" dirty="0"/>
              <a:t> antibodies generally cross-react with all family members</a:t>
            </a:r>
          </a:p>
        </p:txBody>
      </p:sp>
    </p:spTree>
    <p:extLst>
      <p:ext uri="{BB962C8B-B14F-4D97-AF65-F5344CB8AC3E}">
        <p14:creationId xmlns:p14="http://schemas.microsoft.com/office/powerpoint/2010/main" val="417295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E148-AC27-43B7-B0B3-33D876A41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039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/>
              <a:t>Cellular localization is important!!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6182D-5D1D-4A7D-9181-D9AEEE5E0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7169"/>
            <a:ext cx="8229600" cy="5163015"/>
          </a:xfrm>
        </p:spPr>
        <p:txBody>
          <a:bodyPr>
            <a:noAutofit/>
          </a:bodyPr>
          <a:lstStyle/>
          <a:p>
            <a:r>
              <a:rPr lang="en-US" sz="2800" dirty="0"/>
              <a:t>Plasma membrane (e.g. ChR2-EYFP)</a:t>
            </a:r>
          </a:p>
          <a:p>
            <a:pPr lvl="1"/>
            <a:r>
              <a:rPr lang="en-US" sz="1800" dirty="0"/>
              <a:t>Transmembrane proteins expressed at lower levels (so &gt;10X dimmer)</a:t>
            </a:r>
          </a:p>
          <a:p>
            <a:pPr lvl="1"/>
            <a:r>
              <a:rPr lang="en-US" sz="1800" dirty="0"/>
              <a:t>Labels processes &gt;&gt; soma</a:t>
            </a:r>
          </a:p>
          <a:p>
            <a:pPr lvl="1"/>
            <a:r>
              <a:rPr lang="en-US" sz="1800" dirty="0"/>
              <a:t>Usually impossible to tell which cells are expressing it</a:t>
            </a:r>
          </a:p>
          <a:p>
            <a:r>
              <a:rPr lang="en-US" sz="2800" dirty="0"/>
              <a:t>Cytoplasmic (e.g. ChR2 – P2A – EYFP)</a:t>
            </a:r>
          </a:p>
          <a:p>
            <a:pPr lvl="1"/>
            <a:r>
              <a:rPr lang="en-US" sz="1800" dirty="0"/>
              <a:t>Labels processes &lt;&lt; soma</a:t>
            </a:r>
          </a:p>
          <a:p>
            <a:pPr lvl="1"/>
            <a:r>
              <a:rPr lang="en-US" sz="1800" dirty="0"/>
              <a:t>If labeling is dense, may require confocal/two-photon to see which cells are positive</a:t>
            </a:r>
          </a:p>
          <a:p>
            <a:r>
              <a:rPr lang="en-US" sz="2800" dirty="0"/>
              <a:t>Nuclear (e.g. ChR2 – P2A – </a:t>
            </a:r>
            <a:r>
              <a:rPr lang="en-US" sz="2800" dirty="0" err="1"/>
              <a:t>nls-dTomato</a:t>
            </a:r>
            <a:r>
              <a:rPr lang="en-US" sz="2800" dirty="0"/>
              <a:t>)</a:t>
            </a:r>
          </a:p>
          <a:p>
            <a:pPr lvl="1"/>
            <a:r>
              <a:rPr lang="en-US" sz="1800" dirty="0"/>
              <a:t>“</a:t>
            </a:r>
            <a:r>
              <a:rPr lang="en-US" sz="1800" dirty="0" err="1"/>
              <a:t>nls</a:t>
            </a:r>
            <a:r>
              <a:rPr lang="en-US" sz="1800" dirty="0"/>
              <a:t>” – nuclear localization sequence. At high expression levels it won’t be restricted to the nucleus</a:t>
            </a:r>
          </a:p>
          <a:p>
            <a:pPr lvl="1"/>
            <a:r>
              <a:rPr lang="en-US" sz="1800" dirty="0"/>
              <a:t>Concentrating the fluorescence in the nucleus makes it very bright (i.e. sensitive to detect low expression levels)</a:t>
            </a:r>
          </a:p>
          <a:p>
            <a:pPr lvl="1"/>
            <a:r>
              <a:rPr lang="en-US" sz="1800" b="1" dirty="0"/>
              <a:t>This is what most people in neuroscience should be using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C5764-959E-42A9-8601-D92844ABC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3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3B5C6-456B-4677-9D89-F0B84FA1E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05253" cy="4830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300" dirty="0"/>
              <a:t>IRES and 2A – viral tricks to make separate proteins from one gene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F6140-7F99-422E-9C0A-1B0747895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CBBA39-8E95-4685-8A57-7C2F0D94D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37135"/>
            <a:ext cx="4483839" cy="27054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A4B84-9BB7-496F-AC66-ABB14DE45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" b="59783"/>
          <a:stretch/>
        </p:blipFill>
        <p:spPr>
          <a:xfrm>
            <a:off x="4522590" y="1311422"/>
            <a:ext cx="4788316" cy="2468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521C6E-76F7-4983-8D84-0E29FB97F05B}"/>
              </a:ext>
            </a:extLst>
          </p:cNvPr>
          <p:cNvSpPr txBox="1"/>
          <p:nvPr/>
        </p:nvSpPr>
        <p:spPr>
          <a:xfrm>
            <a:off x="267419" y="4136152"/>
            <a:ext cx="39767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IRES: internal ribosome entry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translation begins at the 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protein sequences unchanged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blue and red proteins are expressed at lower than normal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IRES adds ~1kb length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913C8-D506-49E8-9234-6F7F4F9E8FB9}"/>
              </a:ext>
            </a:extLst>
          </p:cNvPr>
          <p:cNvSpPr txBox="1"/>
          <p:nvPr/>
        </p:nvSpPr>
        <p:spPr>
          <a:xfrm>
            <a:off x="4634506" y="4136152"/>
            <a:ext cx="4242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2A: viral “cleavage* sequence”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Ribosome translates both proteins in one pass without forming peptide bond (*so not actually cleavage)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Proteins are made in exact 1:1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Proteins get a few extra AAs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size fits in viral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2A’s (P2A, T2A, etc.) – not all have efficient cleavage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84D5A-0939-49DD-A478-3CE24718DA52}"/>
              </a:ext>
            </a:extLst>
          </p:cNvPr>
          <p:cNvSpPr txBox="1"/>
          <p:nvPr/>
        </p:nvSpPr>
        <p:spPr>
          <a:xfrm>
            <a:off x="1940944" y="702191"/>
            <a:ext cx="531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 ChR2-IRES-EGFP or hM4Di-P2A-nls-dTomato</a:t>
            </a:r>
          </a:p>
        </p:txBody>
      </p:sp>
    </p:spTree>
    <p:extLst>
      <p:ext uri="{BB962C8B-B14F-4D97-AF65-F5344CB8AC3E}">
        <p14:creationId xmlns:p14="http://schemas.microsoft.com/office/powerpoint/2010/main" val="285881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4B47-AE1B-4773-8DE7-B2D9E820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sz="3200" dirty="0"/>
              <a:t>Fluorescent proteins are generally multimeric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11E0B7-5ADF-43CA-A940-7D528FA32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13" y="1164805"/>
            <a:ext cx="4907973" cy="51915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728F1-7969-4356-BC9A-0B001553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D292A3-903A-4790-9995-03F482A1238B}"/>
              </a:ext>
            </a:extLst>
          </p:cNvPr>
          <p:cNvSpPr txBox="1"/>
          <p:nvPr/>
        </p:nvSpPr>
        <p:spPr>
          <a:xfrm>
            <a:off x="5413085" y="1164804"/>
            <a:ext cx="344170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DsRed</a:t>
            </a:r>
            <a:r>
              <a:rPr lang="en-US" sz="2000" dirty="0"/>
              <a:t> is tetrameric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mFruits</a:t>
            </a:r>
            <a:r>
              <a:rPr lang="en-US" sz="2000" dirty="0"/>
              <a:t> are monomeric (“m”) or tandem dimer (“td”) derivatives of </a:t>
            </a:r>
            <a:r>
              <a:rPr lang="en-US" sz="2000" dirty="0" err="1"/>
              <a:t>DsRed</a:t>
            </a:r>
            <a:r>
              <a:rPr lang="en-US" sz="2000" dirty="0"/>
              <a:t> (e.g. </a:t>
            </a:r>
            <a:r>
              <a:rPr lang="en-US" sz="2000" dirty="0" err="1"/>
              <a:t>mCherry</a:t>
            </a:r>
            <a:r>
              <a:rPr lang="en-US" sz="2000" dirty="0"/>
              <a:t>, </a:t>
            </a:r>
            <a:r>
              <a:rPr lang="en-US" sz="2000" dirty="0" err="1"/>
              <a:t>tdTomato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GFP is weakly dimeric (but A206K disrupts)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becomes problematic when you fuse FPs to another 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mCherry</a:t>
            </a:r>
            <a:r>
              <a:rPr lang="en-US" sz="2000" dirty="0"/>
              <a:t> is NOT fully monomeric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ChR2-mCherry and hM4Di-mCherry fusions are not as good as their EYFP counterparts</a:t>
            </a:r>
          </a:p>
        </p:txBody>
      </p:sp>
    </p:spTree>
    <p:extLst>
      <p:ext uri="{BB962C8B-B14F-4D97-AF65-F5344CB8AC3E}">
        <p14:creationId xmlns:p14="http://schemas.microsoft.com/office/powerpoint/2010/main" val="266701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031C-DF9C-46D3-BF20-11C2959E7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05253" cy="14719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/>
              <a:t>For any given FP construct: what do you actually need to know?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10C21-00C0-44E8-B266-5027F6B9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432EB8-9BD5-46D2-BE4D-318E5D2B5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629" y="1600200"/>
            <a:ext cx="8631044" cy="4525963"/>
          </a:xfrm>
        </p:spPr>
        <p:txBody>
          <a:bodyPr>
            <a:normAutofit/>
          </a:bodyPr>
          <a:lstStyle/>
          <a:p>
            <a:r>
              <a:rPr lang="en-US" dirty="0"/>
              <a:t>Excitation/emission wavelengths (what color is it?)</a:t>
            </a:r>
          </a:p>
          <a:p>
            <a:r>
              <a:rPr lang="en-US" dirty="0"/>
              <a:t>Where is it localized? Membrane vs cytoplasm vs nuclear</a:t>
            </a:r>
          </a:p>
          <a:p>
            <a:r>
              <a:rPr lang="en-US" dirty="0"/>
              <a:t>How sensitive is it to fixation or tissue clarification?</a:t>
            </a:r>
          </a:p>
          <a:p>
            <a:r>
              <a:rPr lang="en-US" dirty="0"/>
              <a:t>What antibodies to use if it isn’t visible in histology?</a:t>
            </a:r>
          </a:p>
          <a:p>
            <a:pPr lvl="1"/>
            <a:r>
              <a:rPr lang="en-US" dirty="0"/>
              <a:t>GFP vs </a:t>
            </a:r>
            <a:r>
              <a:rPr lang="en-US" dirty="0" err="1"/>
              <a:t>DsRed</a:t>
            </a:r>
            <a:r>
              <a:rPr lang="en-US" dirty="0"/>
              <a:t>/”RFP”</a:t>
            </a:r>
          </a:p>
          <a:p>
            <a:r>
              <a:rPr lang="en-US" dirty="0"/>
              <a:t>Is it monomeric/dimeric/tetrameric? </a:t>
            </a:r>
          </a:p>
          <a:p>
            <a:pPr lvl="1"/>
            <a:r>
              <a:rPr lang="en-US" dirty="0" err="1"/>
              <a:t>mCherry</a:t>
            </a:r>
            <a:r>
              <a:rPr lang="en-US" dirty="0"/>
              <a:t> is NOT fully monomeric! </a:t>
            </a:r>
            <a:r>
              <a:rPr lang="en-US" dirty="0" err="1"/>
              <a:t>mCherry</a:t>
            </a:r>
            <a:r>
              <a:rPr lang="en-US" dirty="0"/>
              <a:t> fusions can be problematic.</a:t>
            </a:r>
          </a:p>
          <a:p>
            <a:r>
              <a:rPr lang="en-US" dirty="0"/>
              <a:t>Relevant biophysical parameters:</a:t>
            </a:r>
          </a:p>
          <a:p>
            <a:pPr lvl="1"/>
            <a:r>
              <a:rPr lang="en-US" dirty="0"/>
              <a:t>Brightness = extinction coefficient * quantum yield</a:t>
            </a:r>
          </a:p>
          <a:p>
            <a:pPr lvl="1"/>
            <a:r>
              <a:rPr lang="en-US" dirty="0"/>
              <a:t>Two photon absorption cross section: not same as extinction coefficient!</a:t>
            </a:r>
          </a:p>
          <a:p>
            <a:pPr lvl="1"/>
            <a:r>
              <a:rPr lang="en-US" dirty="0"/>
              <a:t>Tendency to </a:t>
            </a:r>
            <a:r>
              <a:rPr lang="en-US" dirty="0" err="1"/>
              <a:t>photobleach</a:t>
            </a:r>
            <a:r>
              <a:rPr lang="en-US" dirty="0"/>
              <a:t>: unfortunately, no standardized way to measure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5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8447E-060C-4527-90D7-0E5F5CD25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05253" cy="13700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Note: there are fluorescent proteins that are not GFP-like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53F91-BB80-426C-B469-A4C06E753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Here “GFP-like” means having a </a:t>
            </a:r>
            <a:r>
              <a:rPr lang="el-GR" dirty="0"/>
              <a:t>β</a:t>
            </a:r>
            <a:r>
              <a:rPr lang="en-US" dirty="0"/>
              <a:t>-barrel structure shielding the chromophore </a:t>
            </a:r>
          </a:p>
          <a:p>
            <a:r>
              <a:rPr lang="en-US" dirty="0"/>
              <a:t>Notable exception 1: Near-infrared fluorescent proteins</a:t>
            </a:r>
          </a:p>
          <a:p>
            <a:pPr lvl="1"/>
            <a:r>
              <a:rPr lang="en-US" dirty="0"/>
              <a:t>miRFP670nano, iRFP720 – developed by Vlad </a:t>
            </a:r>
            <a:r>
              <a:rPr lang="en-US" dirty="0" err="1"/>
              <a:t>Verkhusha’s</a:t>
            </a:r>
            <a:r>
              <a:rPr lang="en-US" dirty="0"/>
              <a:t> lab</a:t>
            </a:r>
          </a:p>
          <a:p>
            <a:pPr lvl="1"/>
            <a:r>
              <a:rPr lang="en-US" dirty="0"/>
              <a:t>These are spectrally distinct from </a:t>
            </a:r>
            <a:r>
              <a:rPr lang="en-US" dirty="0" err="1"/>
              <a:t>mCherry</a:t>
            </a:r>
            <a:r>
              <a:rPr lang="en-US" dirty="0"/>
              <a:t>/</a:t>
            </a:r>
            <a:r>
              <a:rPr lang="en-US" dirty="0" err="1"/>
              <a:t>tdTomato</a:t>
            </a:r>
            <a:r>
              <a:rPr lang="en-US" dirty="0"/>
              <a:t> and are compatible with the far-red filter set on many fluorescence microscopes</a:t>
            </a:r>
          </a:p>
          <a:p>
            <a:pPr lvl="1"/>
            <a:r>
              <a:rPr lang="en-US" dirty="0"/>
              <a:t>We are using these to prevent interference with fiber photometry</a:t>
            </a:r>
          </a:p>
          <a:p>
            <a:r>
              <a:rPr lang="en-US" dirty="0"/>
              <a:t>Notable exception 2: rhodopsin-based fluorescent proteins</a:t>
            </a:r>
          </a:p>
          <a:p>
            <a:pPr lvl="1"/>
            <a:r>
              <a:rPr lang="en-US" dirty="0"/>
              <a:t>Voltage reporters: Arch, </a:t>
            </a:r>
            <a:r>
              <a:rPr lang="en-US" dirty="0" err="1"/>
              <a:t>QuasAr</a:t>
            </a:r>
            <a:endParaRPr lang="en-US" dirty="0"/>
          </a:p>
          <a:p>
            <a:r>
              <a:rPr lang="en-US" dirty="0"/>
              <a:t>Notable exception 3: proteins that bind exogenous fluorescent molecules</a:t>
            </a:r>
          </a:p>
          <a:p>
            <a:pPr lvl="1"/>
            <a:r>
              <a:rPr lang="en-US" dirty="0"/>
              <a:t>Voltage reporters: Voltron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F0139-D383-446B-ABC3-3389CF5F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3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EA00-B867-4D1A-8F46-A8C83CA0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245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DB92A-1ACB-4F18-B4AB-76D2C23B9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4694"/>
            <a:ext cx="8229600" cy="4821470"/>
          </a:xfrm>
        </p:spPr>
        <p:txBody>
          <a:bodyPr>
            <a:noAutofit/>
          </a:bodyPr>
          <a:lstStyle/>
          <a:p>
            <a:r>
              <a:rPr lang="en-US" dirty="0"/>
              <a:t>Sensors</a:t>
            </a:r>
          </a:p>
          <a:p>
            <a:pPr lvl="1"/>
            <a:r>
              <a:rPr lang="en-US" dirty="0"/>
              <a:t>Bioluminescence vs fluorescence</a:t>
            </a:r>
          </a:p>
          <a:p>
            <a:pPr lvl="1"/>
            <a:r>
              <a:rPr lang="en-US" dirty="0"/>
              <a:t>Overview of fluorescent proteins</a:t>
            </a:r>
          </a:p>
          <a:p>
            <a:pPr lvl="1"/>
            <a:r>
              <a:rPr lang="en-US" b="1" dirty="0"/>
              <a:t>Mechanisms to couple cellular phenomena to changes in fluorescence signal</a:t>
            </a:r>
          </a:p>
          <a:p>
            <a:pPr lvl="1"/>
            <a:r>
              <a:rPr lang="en-US" dirty="0"/>
              <a:t>Genetically encoded indicators: calcium, voltage, etc.</a:t>
            </a:r>
          </a:p>
          <a:p>
            <a:pPr lvl="1"/>
            <a:endParaRPr lang="en-US" dirty="0"/>
          </a:p>
          <a:p>
            <a:r>
              <a:rPr lang="en-US" dirty="0"/>
              <a:t>Actuators</a:t>
            </a:r>
          </a:p>
          <a:p>
            <a:pPr lvl="1"/>
            <a:r>
              <a:rPr lang="en-US" dirty="0"/>
              <a:t>Optogenetic</a:t>
            </a:r>
          </a:p>
          <a:p>
            <a:pPr lvl="2"/>
            <a:r>
              <a:rPr lang="en-US" dirty="0"/>
              <a:t>Photocaged molecules</a:t>
            </a:r>
          </a:p>
          <a:p>
            <a:pPr lvl="2"/>
            <a:r>
              <a:rPr lang="en-US" dirty="0"/>
              <a:t>Opsins</a:t>
            </a:r>
          </a:p>
          <a:p>
            <a:pPr lvl="2"/>
            <a:r>
              <a:rPr lang="en-US" dirty="0"/>
              <a:t>LOV-</a:t>
            </a:r>
            <a:r>
              <a:rPr lang="en-US" dirty="0" err="1"/>
              <a:t>Jalpha</a:t>
            </a:r>
            <a:r>
              <a:rPr lang="en-US" dirty="0"/>
              <a:t> interactions</a:t>
            </a:r>
          </a:p>
          <a:p>
            <a:pPr lvl="2"/>
            <a:r>
              <a:rPr lang="en-US" dirty="0"/>
              <a:t>CALI</a:t>
            </a:r>
          </a:p>
          <a:p>
            <a:pPr lvl="1"/>
            <a:r>
              <a:rPr lang="en-US" dirty="0"/>
              <a:t>Chemogenetic</a:t>
            </a:r>
          </a:p>
          <a:p>
            <a:pPr lvl="2"/>
            <a:r>
              <a:rPr lang="en-US" dirty="0"/>
              <a:t>Metabotropic: DREADDs</a:t>
            </a:r>
          </a:p>
          <a:p>
            <a:pPr lvl="2"/>
            <a:r>
              <a:rPr lang="en-US" dirty="0"/>
              <a:t>Ionotropic: PSAM/PSEM, </a:t>
            </a:r>
            <a:r>
              <a:rPr lang="en-US" dirty="0" err="1"/>
              <a:t>GluCl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A653B-29D4-4F36-99DB-68A9244FB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FD33E-1BCA-4CD3-AB8E-E3D50368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8" y="155027"/>
            <a:ext cx="2050610" cy="6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80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20105-B4F3-42E1-8C34-5C9B5AAD7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05253" cy="14605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How do we couple a cellular phenomenon to changes in fluorescence signal?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E599B-DCBF-4138-8467-8FFC24D87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Chromophore protonation/deprotonation</a:t>
            </a:r>
          </a:p>
          <a:p>
            <a:r>
              <a:rPr lang="en-US" dirty="0" err="1"/>
              <a:t>Förster</a:t>
            </a:r>
            <a:r>
              <a:rPr lang="en-US" dirty="0"/>
              <a:t> Resonance Energy Transfer (FRET)</a:t>
            </a:r>
          </a:p>
          <a:p>
            <a:pPr lvl="1"/>
            <a:r>
              <a:rPr lang="en-US" dirty="0"/>
              <a:t>Also called Fluorescence Resonance Energy Transfer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2C313-587E-4A89-8713-2B2B4C3D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49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B26C-0846-42B1-A92F-BDB88FA6B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3249"/>
          </a:xfrm>
        </p:spPr>
        <p:txBody>
          <a:bodyPr/>
          <a:lstStyle/>
          <a:p>
            <a:r>
              <a:rPr lang="en-US" sz="4800" dirty="0"/>
              <a:t>Review of lecture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F87F66-D439-4BB0-8E28-69058EDE1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00426-5D61-41C2-9F6A-61EC46F9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4" y="903248"/>
            <a:ext cx="6478859" cy="5425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7FCBD-2A7A-4A28-976C-EDDEC2D14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75" y="1364009"/>
            <a:ext cx="7804479" cy="4390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4B2611-D9C4-40F8-BC4D-F9E2E38DD818}"/>
              </a:ext>
            </a:extLst>
          </p:cNvPr>
          <p:cNvSpPr txBox="1"/>
          <p:nvPr/>
        </p:nvSpPr>
        <p:spPr>
          <a:xfrm>
            <a:off x="2224668" y="2551837"/>
            <a:ext cx="4694663" cy="175432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The failure rate of spinning disk hard drives is 100%!!</a:t>
            </a:r>
          </a:p>
        </p:txBody>
      </p:sp>
    </p:spTree>
    <p:extLst>
      <p:ext uri="{BB962C8B-B14F-4D97-AF65-F5344CB8AC3E}">
        <p14:creationId xmlns:p14="http://schemas.microsoft.com/office/powerpoint/2010/main" val="275350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77B75-8241-4218-A0E9-7218437BB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7" y="-1"/>
            <a:ext cx="9083675" cy="12446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The GFP chromophore is in equilibrium between protonated and deprotonated states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F20E5D-F810-456E-9216-D71E11681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0" y="1397000"/>
            <a:ext cx="9124582" cy="41060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50864-AF53-4239-8871-BB85617F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4B081-513D-4020-A2C2-05FB4C6CDBF6}"/>
              </a:ext>
            </a:extLst>
          </p:cNvPr>
          <p:cNvSpPr txBox="1"/>
          <p:nvPr/>
        </p:nvSpPr>
        <p:spPr>
          <a:xfrm>
            <a:off x="-8587" y="5655461"/>
            <a:ext cx="9144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Normally, the chromophore in EGFP is in the deprotonated state (B) because the </a:t>
            </a:r>
            <a:r>
              <a:rPr lang="el-GR" sz="2400" dirty="0"/>
              <a:t>β</a:t>
            </a:r>
            <a:r>
              <a:rPr lang="en-US" sz="2400" dirty="0"/>
              <a:t>–barrel shields it from water</a:t>
            </a:r>
          </a:p>
        </p:txBody>
      </p:sp>
    </p:spTree>
    <p:extLst>
      <p:ext uri="{BB962C8B-B14F-4D97-AF65-F5344CB8AC3E}">
        <p14:creationId xmlns:p14="http://schemas.microsoft.com/office/powerpoint/2010/main" val="1694617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2F0D0-3997-43C1-85B1-86399DF0E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9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Circular permutation of fluorescent proteins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ADEA7E-BCEA-49FC-8F49-C40F3D5A5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849" y="1633075"/>
            <a:ext cx="8706301" cy="39536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8C747-ACA2-4DE9-AA4D-8891364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6337D-0971-45DC-93CE-3B1662A98860}"/>
              </a:ext>
            </a:extLst>
          </p:cNvPr>
          <p:cNvSpPr/>
          <p:nvPr/>
        </p:nvSpPr>
        <p:spPr>
          <a:xfrm>
            <a:off x="4939990" y="2687444"/>
            <a:ext cx="226370" cy="289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30BB4-EA35-4DC1-836A-0C9CF8FB43BE}"/>
              </a:ext>
            </a:extLst>
          </p:cNvPr>
          <p:cNvSpPr txBox="1"/>
          <p:nvPr/>
        </p:nvSpPr>
        <p:spPr>
          <a:xfrm>
            <a:off x="853440" y="5821680"/>
            <a:ext cx="727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original N- and C-termini are far away from the chromophore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new N- and C-termini are right next to the chromophore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6C09B9FC-294A-4138-B917-C4B42BA28F0F}"/>
              </a:ext>
            </a:extLst>
          </p:cNvPr>
          <p:cNvSpPr/>
          <p:nvPr/>
        </p:nvSpPr>
        <p:spPr>
          <a:xfrm>
            <a:off x="6312944" y="4465320"/>
            <a:ext cx="255496" cy="24384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DA232CA-58F8-4A12-9AD3-DD8E8687FCA2}"/>
              </a:ext>
            </a:extLst>
          </p:cNvPr>
          <p:cNvSpPr/>
          <p:nvPr/>
        </p:nvSpPr>
        <p:spPr>
          <a:xfrm>
            <a:off x="2144804" y="4587240"/>
            <a:ext cx="255496" cy="2438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A4DD8017-A00D-4830-9EDE-B80E51287A1A}"/>
              </a:ext>
            </a:extLst>
          </p:cNvPr>
          <p:cNvSpPr/>
          <p:nvPr/>
        </p:nvSpPr>
        <p:spPr>
          <a:xfrm>
            <a:off x="2249692" y="2346960"/>
            <a:ext cx="255496" cy="2438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576CF8E-954B-4C63-9D6F-3FE7A63C8783}"/>
              </a:ext>
            </a:extLst>
          </p:cNvPr>
          <p:cNvSpPr/>
          <p:nvPr/>
        </p:nvSpPr>
        <p:spPr>
          <a:xfrm>
            <a:off x="5459673" y="2346960"/>
            <a:ext cx="255496" cy="2438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53CDD69F-F98F-4A1E-B437-DA68A39F88AB}"/>
              </a:ext>
            </a:extLst>
          </p:cNvPr>
          <p:cNvSpPr/>
          <p:nvPr/>
        </p:nvSpPr>
        <p:spPr>
          <a:xfrm>
            <a:off x="8568769" y="2346960"/>
            <a:ext cx="255496" cy="2438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1478C-CACE-4BE9-A6D3-FB6CD33E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" y="35928"/>
            <a:ext cx="8791663" cy="89714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Circular permutation opens the </a:t>
            </a:r>
            <a:r>
              <a:rPr lang="el-GR" sz="2200" dirty="0"/>
              <a:t>β</a:t>
            </a:r>
            <a:r>
              <a:rPr lang="en-US" sz="2200" dirty="0"/>
              <a:t>–barrel and exposes the chromophore to water, protonating the chromophore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4CECB3-E7A3-4476-914B-3253F0F15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377" y="2071546"/>
            <a:ext cx="6208349" cy="45809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23198-4C55-46C2-BCBD-226A9A0CA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4365F-324C-49DE-9D37-4475336260BB}"/>
              </a:ext>
            </a:extLst>
          </p:cNvPr>
          <p:cNvSpPr txBox="1"/>
          <p:nvPr/>
        </p:nvSpPr>
        <p:spPr>
          <a:xfrm>
            <a:off x="5183219" y="1570007"/>
            <a:ext cx="39607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Calcium binding: GCaMP,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RCaMP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XCaMPs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G-protein coupled receptors: dLight, GRABDA,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Voltage-sensitive proteins: ASAP,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ArcLight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FEDA3-290C-4D24-A2AC-17A7C76B49FB}"/>
              </a:ext>
            </a:extLst>
          </p:cNvPr>
          <p:cNvSpPr txBox="1"/>
          <p:nvPr/>
        </p:nvSpPr>
        <p:spPr>
          <a:xfrm>
            <a:off x="336430" y="1156866"/>
            <a:ext cx="430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Open: protonated, low fluorescence</a:t>
            </a:r>
          </a:p>
          <a:p>
            <a:r>
              <a:rPr lang="en-US" dirty="0"/>
              <a:t>Closed: deprotonated, high fluorescence</a:t>
            </a:r>
          </a:p>
        </p:txBody>
      </p:sp>
    </p:spTree>
    <p:extLst>
      <p:ext uri="{BB962C8B-B14F-4D97-AF65-F5344CB8AC3E}">
        <p14:creationId xmlns:p14="http://schemas.microsoft.com/office/powerpoint/2010/main" val="1166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46C19-317F-4C91-A1CD-1159188A2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79"/>
            <a:ext cx="9144000" cy="713064"/>
          </a:xfrm>
        </p:spPr>
        <p:txBody>
          <a:bodyPr/>
          <a:lstStyle/>
          <a:p>
            <a:r>
              <a:rPr lang="en-US" sz="3600" dirty="0"/>
              <a:t>F</a:t>
            </a:r>
            <a:r>
              <a:rPr lang="az-Cyrl-AZ" sz="3600" dirty="0">
                <a:cs typeface="Calibri" panose="020F0502020204030204" pitchFamily="34" charset="0"/>
              </a:rPr>
              <a:t>ӧ</a:t>
            </a:r>
            <a:r>
              <a:rPr lang="en-US" sz="3600" dirty="0" err="1"/>
              <a:t>rster</a:t>
            </a:r>
            <a:r>
              <a:rPr lang="en-US" sz="3600" dirty="0"/>
              <a:t> Resonance Energy Transfer (FRET)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4C3B5-43CA-48F8-982D-63F84F8AD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837" y="3959604"/>
            <a:ext cx="8657438" cy="2761871"/>
          </a:xfrm>
        </p:spPr>
        <p:txBody>
          <a:bodyPr>
            <a:normAutofit/>
          </a:bodyPr>
          <a:lstStyle/>
          <a:p>
            <a:r>
              <a:rPr lang="en-US" dirty="0"/>
              <a:t>Also called Fluorescence Resonance Energy Transfer</a:t>
            </a:r>
          </a:p>
          <a:p>
            <a:r>
              <a:rPr lang="en-US" dirty="0"/>
              <a:t>Conceptually: ECFP emits blue photons that excite EYFP </a:t>
            </a:r>
          </a:p>
          <a:p>
            <a:pPr lvl="1"/>
            <a:r>
              <a:rPr lang="en-US" dirty="0"/>
              <a:t>If far apart, exciting ECFP yields a blue photon</a:t>
            </a:r>
          </a:p>
          <a:p>
            <a:pPr lvl="1"/>
            <a:r>
              <a:rPr lang="en-US" dirty="0"/>
              <a:t>If close together, EYFP absorbs the blue photon, and exciting ECFP yields only a yellow photon</a:t>
            </a:r>
          </a:p>
          <a:p>
            <a:r>
              <a:rPr lang="en-US" dirty="0"/>
              <a:t>The actual mechanism is more complicated than that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CCC0-6FDD-436B-99F1-55C9FB5F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23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21A7C05-D920-435E-95B3-858E617EA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200" y="904466"/>
            <a:ext cx="5574896" cy="2874555"/>
          </a:xfrm>
          <a:prstGeom prst="rect">
            <a:avLst/>
          </a:prstGeom>
        </p:spPr>
      </p:pic>
      <p:pic>
        <p:nvPicPr>
          <p:cNvPr id="7" name="Picture 65" descr="dark-fret-eqn">
            <a:extLst>
              <a:ext uri="{FF2B5EF4-FFF2-40B4-BE49-F238E27FC236}">
                <a16:creationId xmlns:a16="http://schemas.microsoft.com/office/drawing/2014/main" id="{C7A9AD39-3374-4865-A03F-E48EA6801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951" y="1685773"/>
            <a:ext cx="18288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A187D48-4860-4566-A652-1FE5B7D9A573}"/>
              </a:ext>
            </a:extLst>
          </p:cNvPr>
          <p:cNvSpPr/>
          <p:nvPr/>
        </p:nvSpPr>
        <p:spPr bwMode="auto">
          <a:xfrm>
            <a:off x="7287558" y="2732591"/>
            <a:ext cx="352338" cy="329545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7A782-E784-41E2-B3AF-AAF84C5A0C7F}"/>
              </a:ext>
            </a:extLst>
          </p:cNvPr>
          <p:cNvSpPr txBox="1"/>
          <p:nvPr/>
        </p:nvSpPr>
        <p:spPr>
          <a:xfrm>
            <a:off x="7270898" y="3054477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</a:t>
            </a:r>
            <a:r>
              <a:rPr lang="en-US" sz="2400" b="1" baseline="30000" dirty="0">
                <a:solidFill>
                  <a:srgbClr val="FF0000"/>
                </a:solidFill>
              </a:rPr>
              <a:t>6</a:t>
            </a:r>
            <a:r>
              <a:rPr lang="en-US" sz="2400" b="1" dirty="0">
                <a:solidFill>
                  <a:srgbClr val="FF0000"/>
                </a:solidFill>
              </a:rPr>
              <a:t>, not r</a:t>
            </a:r>
            <a:r>
              <a:rPr lang="en-US" sz="2400" b="1" baseline="30000" dirty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12192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A6C2F-1A1B-471F-939F-D74E2C77F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446A6-321F-451A-866F-6EBD7E84D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6D844-3A62-4BB0-92AD-81627BF5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9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EA00-B867-4D1A-8F46-A8C83CA0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245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DB92A-1ACB-4F18-B4AB-76D2C23B9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4694"/>
            <a:ext cx="8229600" cy="4821470"/>
          </a:xfrm>
        </p:spPr>
        <p:txBody>
          <a:bodyPr>
            <a:noAutofit/>
          </a:bodyPr>
          <a:lstStyle/>
          <a:p>
            <a:r>
              <a:rPr lang="en-US" dirty="0"/>
              <a:t>Sensors</a:t>
            </a:r>
          </a:p>
          <a:p>
            <a:pPr lvl="1"/>
            <a:r>
              <a:rPr lang="en-US" dirty="0"/>
              <a:t>Bioluminescence vs fluorescence</a:t>
            </a:r>
          </a:p>
          <a:p>
            <a:pPr lvl="1"/>
            <a:r>
              <a:rPr lang="en-US" dirty="0"/>
              <a:t>Overview of fluorescent proteins</a:t>
            </a:r>
          </a:p>
          <a:p>
            <a:pPr lvl="1"/>
            <a:r>
              <a:rPr lang="en-US" dirty="0"/>
              <a:t>Mechanisms to couple cellular phenomena to changes in fluorescence signal</a:t>
            </a:r>
          </a:p>
          <a:p>
            <a:pPr lvl="1"/>
            <a:r>
              <a:rPr lang="en-US" b="1" dirty="0"/>
              <a:t>Genetically encoded indicators: calcium, voltage, etc.</a:t>
            </a:r>
          </a:p>
          <a:p>
            <a:pPr lvl="1"/>
            <a:endParaRPr lang="en-US" dirty="0"/>
          </a:p>
          <a:p>
            <a:r>
              <a:rPr lang="en-US" dirty="0"/>
              <a:t>Actuators</a:t>
            </a:r>
          </a:p>
          <a:p>
            <a:pPr lvl="1"/>
            <a:r>
              <a:rPr lang="en-US" dirty="0"/>
              <a:t>Optogenetic</a:t>
            </a:r>
          </a:p>
          <a:p>
            <a:pPr lvl="2"/>
            <a:r>
              <a:rPr lang="en-US" dirty="0"/>
              <a:t>Photocaged molecules</a:t>
            </a:r>
          </a:p>
          <a:p>
            <a:pPr lvl="2"/>
            <a:r>
              <a:rPr lang="en-US" dirty="0"/>
              <a:t>Opsins</a:t>
            </a:r>
          </a:p>
          <a:p>
            <a:pPr lvl="2"/>
            <a:r>
              <a:rPr lang="en-US" dirty="0"/>
              <a:t>LOV-</a:t>
            </a:r>
            <a:r>
              <a:rPr lang="en-US" dirty="0" err="1"/>
              <a:t>Jalpha</a:t>
            </a:r>
            <a:r>
              <a:rPr lang="en-US" dirty="0"/>
              <a:t> interactions</a:t>
            </a:r>
          </a:p>
          <a:p>
            <a:pPr lvl="2"/>
            <a:r>
              <a:rPr lang="en-US" dirty="0"/>
              <a:t>CALI</a:t>
            </a:r>
          </a:p>
          <a:p>
            <a:pPr lvl="1"/>
            <a:r>
              <a:rPr lang="en-US" dirty="0"/>
              <a:t>Chemogenetic</a:t>
            </a:r>
          </a:p>
          <a:p>
            <a:pPr lvl="2"/>
            <a:r>
              <a:rPr lang="en-US" dirty="0"/>
              <a:t>Metabotropic: DREADDs</a:t>
            </a:r>
          </a:p>
          <a:p>
            <a:pPr lvl="2"/>
            <a:r>
              <a:rPr lang="en-US" dirty="0"/>
              <a:t>Ionotropic: PSAM/PSEM, </a:t>
            </a:r>
            <a:r>
              <a:rPr lang="en-US" dirty="0" err="1"/>
              <a:t>GluCl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A653B-29D4-4F36-99DB-68A9244FB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FD33E-1BCA-4CD3-AB8E-E3D50368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8" y="155027"/>
            <a:ext cx="2050610" cy="6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50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1D85-03B3-4314-A4FA-59E61A907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9675"/>
          </a:xfrm>
        </p:spPr>
        <p:txBody>
          <a:bodyPr/>
          <a:lstStyle/>
          <a:p>
            <a:r>
              <a:rPr lang="en-US" dirty="0"/>
              <a:t>GCaMP (and related GECIs)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913108-2B69-4989-9EDF-7363FE7A9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914" y="1166018"/>
            <a:ext cx="3213444" cy="56389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F3540-2CAF-4BA5-AB3D-AD90D0700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77765-B5E1-4818-A719-1A64B9045A95}"/>
              </a:ext>
            </a:extLst>
          </p:cNvPr>
          <p:cNvSpPr txBox="1"/>
          <p:nvPr/>
        </p:nvSpPr>
        <p:spPr>
          <a:xfrm>
            <a:off x="3942273" y="1069676"/>
            <a:ext cx="493430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GECI: genetically encoded calcium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The M13 peptide is toxic to cells, especially during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Ca++ buffering is not the mechanism of GCaMP toxicity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Less toxic variants now exist (GCaMP-X and the </a:t>
            </a:r>
            <a:r>
              <a:rPr lang="en-US" sz="2100" dirty="0" err="1"/>
              <a:t>XCaMPs</a:t>
            </a:r>
            <a:r>
              <a:rPr lang="en-US" sz="21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Test serial dilutions of each new AAV batch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Different GCaMP variants have different baseline fluorescence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GCaMP has multiple Ca++ binding sites with cooperative binding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Nonlinear, limited dynamic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Different GCaMP variants exist with different on and off kinetics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8981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1080-5053-4043-8212-22B5A717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US" sz="4000" dirty="0"/>
              <a:t>GCaMP nonlinearity, kinetics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A5F9D-1209-4F46-B627-951B6D389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F6DA0-9D16-4B4E-BF10-2E005D0F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B697ED-3474-4799-B418-FAFAB8B5D7C7}"/>
                  </a:ext>
                </a:extLst>
              </p14:cNvPr>
              <p14:cNvContentPartPr/>
              <p14:nvPr/>
            </p14:nvContentPartPr>
            <p14:xfrm>
              <a:off x="197640" y="431280"/>
              <a:ext cx="8606160" cy="5255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B697ED-3474-4799-B418-FAFAB8B5D7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280" y="421920"/>
                <a:ext cx="8624880" cy="527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8053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1080-5053-4043-8212-22B5A717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US" sz="4000" dirty="0"/>
              <a:t>GCaMP nonlinearity, kinetics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A5F9D-1209-4F46-B627-951B6D389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F6DA0-9D16-4B4E-BF10-2E005D0F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43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E67BD-1662-49F9-AF93-9B0692B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6345"/>
          </a:xfrm>
        </p:spPr>
        <p:txBody>
          <a:bodyPr/>
          <a:lstStyle/>
          <a:p>
            <a:r>
              <a:rPr lang="en-US" dirty="0"/>
              <a:t>GPCR-based reporters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2925E-4891-4071-BB48-D7EB30A12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8366" y="956345"/>
            <a:ext cx="5626765" cy="5474693"/>
          </a:xfrm>
        </p:spPr>
        <p:txBody>
          <a:bodyPr/>
          <a:lstStyle/>
          <a:p>
            <a:r>
              <a:rPr lang="en-US" dirty="0"/>
              <a:t>GPCR: G-protein coupled receptor</a:t>
            </a:r>
          </a:p>
          <a:p>
            <a:r>
              <a:rPr lang="en-US" dirty="0"/>
              <a:t>dLight: D1 dopamine receptor</a:t>
            </a:r>
          </a:p>
          <a:p>
            <a:r>
              <a:rPr lang="en-US" dirty="0"/>
              <a:t>GRABDA: D2 dopamine receptor</a:t>
            </a:r>
          </a:p>
          <a:p>
            <a:pPr lvl="1"/>
            <a:r>
              <a:rPr lang="en-US" dirty="0"/>
              <a:t>Now available in red versions</a:t>
            </a:r>
          </a:p>
          <a:p>
            <a:r>
              <a:rPr lang="en-US" dirty="0"/>
              <a:t>Sensors available for serotonin, norepinephrine, opioids, etc.</a:t>
            </a:r>
          </a:p>
          <a:p>
            <a:r>
              <a:rPr lang="en-US" dirty="0"/>
              <a:t>~400 non-olfactory GPCRs in genome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65538-1CBC-4C4C-82E9-1DD3E2D94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9C81A-319C-46C9-B3DD-925FE3328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34" y="956344"/>
            <a:ext cx="2243086" cy="58806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47A2937-30F0-45D9-9B11-A449C4471BEA}"/>
                  </a:ext>
                </a:extLst>
              </p14:cNvPr>
              <p14:cNvContentPartPr/>
              <p14:nvPr/>
            </p14:nvContentPartPr>
            <p14:xfrm>
              <a:off x="3237840" y="2177640"/>
              <a:ext cx="866160" cy="81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47A2937-30F0-45D9-9B11-A449C4471B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8480" y="2168280"/>
                <a:ext cx="884880" cy="10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53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EA00-B867-4D1A-8F46-A8C83CA0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245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DB92A-1ACB-4F18-B4AB-76D2C23B9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4694"/>
            <a:ext cx="8229600" cy="4821470"/>
          </a:xfrm>
        </p:spPr>
        <p:txBody>
          <a:bodyPr>
            <a:noAutofit/>
          </a:bodyPr>
          <a:lstStyle/>
          <a:p>
            <a:r>
              <a:rPr lang="en-US" dirty="0"/>
              <a:t>Sensors</a:t>
            </a:r>
          </a:p>
          <a:p>
            <a:pPr lvl="1"/>
            <a:r>
              <a:rPr lang="en-US" dirty="0"/>
              <a:t>Bioluminescence vs fluorescence</a:t>
            </a:r>
          </a:p>
          <a:p>
            <a:pPr lvl="1"/>
            <a:r>
              <a:rPr lang="en-US" dirty="0"/>
              <a:t>Overview of fluorescent proteins</a:t>
            </a:r>
          </a:p>
          <a:p>
            <a:pPr lvl="1"/>
            <a:r>
              <a:rPr lang="en-US" dirty="0"/>
              <a:t>Mechanisms to couple cellular phenomena to changes in fluorescence signal</a:t>
            </a:r>
          </a:p>
          <a:p>
            <a:pPr lvl="1"/>
            <a:r>
              <a:rPr lang="en-US" dirty="0"/>
              <a:t>Genetically encoded indicators: calcium, voltage, etc.</a:t>
            </a:r>
          </a:p>
          <a:p>
            <a:pPr lvl="1"/>
            <a:endParaRPr lang="en-US" dirty="0"/>
          </a:p>
          <a:p>
            <a:r>
              <a:rPr lang="en-US" dirty="0"/>
              <a:t>Actuators</a:t>
            </a:r>
          </a:p>
          <a:p>
            <a:pPr lvl="1"/>
            <a:r>
              <a:rPr lang="en-US" dirty="0"/>
              <a:t>Optogenetic</a:t>
            </a:r>
          </a:p>
          <a:p>
            <a:pPr lvl="2"/>
            <a:r>
              <a:rPr lang="en-US" dirty="0"/>
              <a:t>Photocaged molecules</a:t>
            </a:r>
          </a:p>
          <a:p>
            <a:pPr lvl="2"/>
            <a:r>
              <a:rPr lang="en-US" dirty="0"/>
              <a:t>Opsins</a:t>
            </a:r>
          </a:p>
          <a:p>
            <a:pPr lvl="2"/>
            <a:r>
              <a:rPr lang="en-US" dirty="0"/>
              <a:t>LOV-</a:t>
            </a:r>
            <a:r>
              <a:rPr lang="en-US" dirty="0" err="1"/>
              <a:t>Jalpha</a:t>
            </a:r>
            <a:r>
              <a:rPr lang="en-US" dirty="0"/>
              <a:t> interactions</a:t>
            </a:r>
          </a:p>
          <a:p>
            <a:pPr lvl="2"/>
            <a:r>
              <a:rPr lang="en-US" dirty="0"/>
              <a:t>CALI</a:t>
            </a:r>
          </a:p>
          <a:p>
            <a:pPr lvl="1"/>
            <a:r>
              <a:rPr lang="en-US" dirty="0"/>
              <a:t>Chemogenetic</a:t>
            </a:r>
          </a:p>
          <a:p>
            <a:pPr lvl="2"/>
            <a:r>
              <a:rPr lang="en-US" dirty="0"/>
              <a:t>Metabotropic: DREADDs</a:t>
            </a:r>
          </a:p>
          <a:p>
            <a:pPr lvl="2"/>
            <a:r>
              <a:rPr lang="en-US" dirty="0"/>
              <a:t>Ionotropic: PSAM/PSEM, </a:t>
            </a:r>
            <a:r>
              <a:rPr lang="en-US" dirty="0" err="1"/>
              <a:t>GluCl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A653B-29D4-4F36-99DB-68A9244FB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FD33E-1BCA-4CD3-AB8E-E3D50368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8" y="155027"/>
            <a:ext cx="2050610" cy="6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1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4CF5-CC69-42F2-8A57-9ECDB1D5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US" sz="3200" dirty="0"/>
              <a:t>Genetically encoded voltage indicators (GEVIs)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66A1A-7813-4A55-B177-426349713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33" y="973667"/>
            <a:ext cx="8492067" cy="5317065"/>
          </a:xfrm>
        </p:spPr>
        <p:txBody>
          <a:bodyPr>
            <a:noAutofit/>
          </a:bodyPr>
          <a:lstStyle/>
          <a:p>
            <a:r>
              <a:rPr lang="en-US" sz="2800" dirty="0"/>
              <a:t>Making GEVIs is much harder than GECIs</a:t>
            </a:r>
          </a:p>
          <a:p>
            <a:pPr lvl="1"/>
            <a:r>
              <a:rPr lang="en-US" sz="1800" dirty="0"/>
              <a:t>Voltage only detectable at the membrane, not in the cytoplasm</a:t>
            </a:r>
          </a:p>
          <a:p>
            <a:pPr lvl="1"/>
            <a:r>
              <a:rPr lang="en-US" sz="1800" dirty="0"/>
              <a:t>Voltage sensing is a lot more complicated than calcium binding</a:t>
            </a:r>
          </a:p>
          <a:p>
            <a:pPr lvl="1"/>
            <a:r>
              <a:rPr lang="en-US" sz="1800" dirty="0"/>
              <a:t>Voltage sensors are more likely to perturb normal cellular function</a:t>
            </a:r>
          </a:p>
          <a:p>
            <a:pPr lvl="1"/>
            <a:r>
              <a:rPr lang="en-US" sz="1800" dirty="0"/>
              <a:t>Harder to screen GEVI candidates in vitro</a:t>
            </a:r>
          </a:p>
          <a:p>
            <a:pPr lvl="1"/>
            <a:endParaRPr lang="en-US" sz="1800" dirty="0"/>
          </a:p>
          <a:p>
            <a:r>
              <a:rPr lang="en-US" sz="2800" dirty="0"/>
              <a:t>Imaging GEVIs is much harder than GECIs</a:t>
            </a:r>
          </a:p>
          <a:p>
            <a:pPr lvl="1"/>
            <a:r>
              <a:rPr lang="en-US" sz="1800" dirty="0"/>
              <a:t>Fluorophore is membrane-localized, not cytoplasmic</a:t>
            </a:r>
          </a:p>
          <a:p>
            <a:pPr lvl="2"/>
            <a:r>
              <a:rPr lang="en-US" sz="1800" dirty="0"/>
              <a:t>Signal comes mostly from processes, not soma. Each pixel contains membrane from many cells</a:t>
            </a:r>
          </a:p>
          <a:p>
            <a:pPr lvl="1"/>
            <a:r>
              <a:rPr lang="en-US" sz="1800" dirty="0"/>
              <a:t>Signals are much shorter in duration – requires high imaging speeds and very strong signal</a:t>
            </a:r>
          </a:p>
          <a:p>
            <a:pPr lvl="1"/>
            <a:r>
              <a:rPr lang="en-US" sz="1800" dirty="0"/>
              <a:t>Membrane potential is more strongly correlated between different cells than spikes are – hard to tell which cell the signal is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33256-8D1B-4EC3-9FD2-32D932C7A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1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C83906-F97F-467C-998C-E48B337D0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775" y="0"/>
            <a:ext cx="7060449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CB96A-4E5C-47C7-B739-5FBB5CB4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77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D5D2-3165-4820-AB2C-AFBF5D5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C957C-6F23-4EB0-B7F9-362EF1C83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204AF-A724-4513-B181-2C40B6B0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38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189C-2A49-4E60-B72F-D3EC1E49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5DAD8-E9E3-4BB2-860D-B45836460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D8A27-84F0-48A0-86DE-10FA874C0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69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EA00-B867-4D1A-8F46-A8C83CA0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245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DB92A-1ACB-4F18-B4AB-76D2C23B9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4694"/>
            <a:ext cx="8229600" cy="4821470"/>
          </a:xfrm>
        </p:spPr>
        <p:txBody>
          <a:bodyPr>
            <a:noAutofit/>
          </a:bodyPr>
          <a:lstStyle/>
          <a:p>
            <a:r>
              <a:rPr lang="en-US" dirty="0"/>
              <a:t>Sensors</a:t>
            </a:r>
          </a:p>
          <a:p>
            <a:pPr lvl="1"/>
            <a:r>
              <a:rPr lang="en-US" dirty="0"/>
              <a:t>Bioluminescence vs fluorescence</a:t>
            </a:r>
          </a:p>
          <a:p>
            <a:pPr lvl="1"/>
            <a:r>
              <a:rPr lang="en-US" dirty="0"/>
              <a:t>Overview of fluorescent proteins</a:t>
            </a:r>
          </a:p>
          <a:p>
            <a:pPr lvl="1"/>
            <a:r>
              <a:rPr lang="en-US" dirty="0"/>
              <a:t>Mechanisms to couple cellular phenomena to changes in fluorescence signal</a:t>
            </a:r>
          </a:p>
          <a:p>
            <a:pPr lvl="1"/>
            <a:r>
              <a:rPr lang="en-US" dirty="0"/>
              <a:t>Genetically encoded indicators: calcium, voltage, etc.</a:t>
            </a:r>
          </a:p>
          <a:p>
            <a:pPr lvl="1"/>
            <a:endParaRPr lang="en-US" dirty="0"/>
          </a:p>
          <a:p>
            <a:r>
              <a:rPr lang="en-US" b="1" dirty="0"/>
              <a:t>Actuators</a:t>
            </a:r>
          </a:p>
          <a:p>
            <a:pPr lvl="1"/>
            <a:r>
              <a:rPr lang="en-US" b="1" dirty="0"/>
              <a:t>Optogenetic</a:t>
            </a:r>
          </a:p>
          <a:p>
            <a:pPr lvl="2"/>
            <a:r>
              <a:rPr lang="en-US" dirty="0"/>
              <a:t>Photocaged molecules</a:t>
            </a:r>
          </a:p>
          <a:p>
            <a:pPr lvl="2"/>
            <a:r>
              <a:rPr lang="en-US" dirty="0"/>
              <a:t>Opsins</a:t>
            </a:r>
          </a:p>
          <a:p>
            <a:pPr lvl="2"/>
            <a:r>
              <a:rPr lang="en-US" dirty="0"/>
              <a:t>LOV-</a:t>
            </a:r>
            <a:r>
              <a:rPr lang="en-US" dirty="0" err="1"/>
              <a:t>Jalpha</a:t>
            </a:r>
            <a:r>
              <a:rPr lang="en-US" dirty="0"/>
              <a:t> interactions</a:t>
            </a:r>
          </a:p>
          <a:p>
            <a:pPr lvl="2"/>
            <a:r>
              <a:rPr lang="en-US" dirty="0"/>
              <a:t>CALI</a:t>
            </a:r>
          </a:p>
          <a:p>
            <a:pPr lvl="1"/>
            <a:r>
              <a:rPr lang="en-US" dirty="0"/>
              <a:t>Chemogenetic</a:t>
            </a:r>
          </a:p>
          <a:p>
            <a:pPr lvl="2"/>
            <a:r>
              <a:rPr lang="en-US" dirty="0"/>
              <a:t>Metabotropic: DREADDs</a:t>
            </a:r>
          </a:p>
          <a:p>
            <a:pPr lvl="2"/>
            <a:r>
              <a:rPr lang="en-US" dirty="0"/>
              <a:t>Ionotropic: PSAM/PSEM, </a:t>
            </a:r>
            <a:r>
              <a:rPr lang="en-US" dirty="0" err="1"/>
              <a:t>GluCl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A653B-29D4-4F36-99DB-68A9244FB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FD33E-1BCA-4CD3-AB8E-E3D50368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8" y="155027"/>
            <a:ext cx="2050610" cy="6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5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9418C-39F2-4C88-BE06-6B23CD4A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1333"/>
          </a:xfrm>
        </p:spPr>
        <p:txBody>
          <a:bodyPr/>
          <a:lstStyle/>
          <a:p>
            <a:r>
              <a:rPr lang="en-US" dirty="0"/>
              <a:t>Photocaged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99CC9-9425-468A-BDEC-3D675C4C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59E3A-8248-47C7-91A8-9E5ED9D11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90" y="1103927"/>
            <a:ext cx="2192409" cy="1210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F78D9-6A2C-4F01-8078-CB7EB8033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696" y="956203"/>
            <a:ext cx="1289098" cy="1982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97C1EC-ECC6-4E1D-9402-2E6BCFF90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753" y="1219642"/>
            <a:ext cx="3220642" cy="10950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B5741C-0328-4160-8882-217E833F9018}"/>
              </a:ext>
            </a:extLst>
          </p:cNvPr>
          <p:cNvSpPr txBox="1"/>
          <p:nvPr/>
        </p:nvSpPr>
        <p:spPr>
          <a:xfrm>
            <a:off x="435550" y="2394160"/>
            <a:ext cx="2438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Caged glutamate +</a:t>
            </a:r>
            <a:br>
              <a:rPr lang="en-US" dirty="0"/>
            </a:br>
            <a:r>
              <a:rPr lang="en-US" dirty="0"/>
              <a:t>endogenous receptors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5760F-368E-4723-99A6-62DB41ADA251}"/>
              </a:ext>
            </a:extLst>
          </p:cNvPr>
          <p:cNvSpPr txBox="1"/>
          <p:nvPr/>
        </p:nvSpPr>
        <p:spPr>
          <a:xfrm>
            <a:off x="3348795" y="3028200"/>
            <a:ext cx="2016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Caged capsaicin +</a:t>
            </a:r>
            <a:br>
              <a:rPr lang="en-US" dirty="0"/>
            </a:br>
            <a:r>
              <a:rPr lang="en-US" dirty="0"/>
              <a:t>TRPV1 receptor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27336-630F-410C-A75F-F14231529C04}"/>
              </a:ext>
            </a:extLst>
          </p:cNvPr>
          <p:cNvSpPr txBox="1"/>
          <p:nvPr/>
        </p:nvSpPr>
        <p:spPr>
          <a:xfrm>
            <a:off x="6449801" y="2394160"/>
            <a:ext cx="1614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Caged ATP + </a:t>
            </a:r>
          </a:p>
          <a:p>
            <a:pPr algn="ctr"/>
            <a:r>
              <a:rPr lang="en-US" dirty="0"/>
              <a:t>P2X</a:t>
            </a:r>
            <a:r>
              <a:rPr lang="en-US" baseline="-25000" dirty="0"/>
              <a:t>2</a:t>
            </a:r>
            <a:r>
              <a:rPr lang="en-US" dirty="0"/>
              <a:t> receptor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5177AF-9E92-4E1F-AD3E-70383EAF1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06" y="4133511"/>
            <a:ext cx="3522517" cy="27091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6647BE-3CA2-4AAB-A1B3-9DF66148DFA5}"/>
              </a:ext>
            </a:extLst>
          </p:cNvPr>
          <p:cNvSpPr txBox="1"/>
          <p:nvPr/>
        </p:nvSpPr>
        <p:spPr>
          <a:xfrm>
            <a:off x="867220" y="3546352"/>
            <a:ext cx="2332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MAL-AZO-QA + </a:t>
            </a:r>
          </a:p>
          <a:p>
            <a:pPr algn="ctr"/>
            <a:r>
              <a:rPr lang="en-US" dirty="0"/>
              <a:t>modified K+ channel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24A283-26EB-4CA7-8B35-0AB1586E4A59}"/>
              </a:ext>
            </a:extLst>
          </p:cNvPr>
          <p:cNvSpPr txBox="1"/>
          <p:nvPr/>
        </p:nvSpPr>
        <p:spPr>
          <a:xfrm>
            <a:off x="4357244" y="4274623"/>
            <a:ext cx="3778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key idea: proteins can’t sense light, so an exogenous light-sensitive cofactor is required</a:t>
            </a:r>
          </a:p>
        </p:txBody>
      </p:sp>
    </p:spTree>
    <p:extLst>
      <p:ext uri="{BB962C8B-B14F-4D97-AF65-F5344CB8AC3E}">
        <p14:creationId xmlns:p14="http://schemas.microsoft.com/office/powerpoint/2010/main" val="7491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8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9C5F-0FB0-4BB8-981F-DDAD20F5A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Opsins: addition of cofactor is not (always) required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0CF531-8FB6-405C-A362-E9D44E4D2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876" y="2997548"/>
            <a:ext cx="6801494" cy="340074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0FA73-CB2C-4B1C-A765-8341BB374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66368-B840-4C9E-B567-6B3B783F7985}"/>
              </a:ext>
            </a:extLst>
          </p:cNvPr>
          <p:cNvSpPr txBox="1"/>
          <p:nvPr/>
        </p:nvSpPr>
        <p:spPr>
          <a:xfrm>
            <a:off x="966911" y="6524334"/>
            <a:ext cx="7576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http://evolutionarynovelty.blogspot.com/2008/12/opsins-amazing-evolutionary-convergence.html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2C8301-2925-4B26-BCFF-DF40BC35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415" y="899821"/>
            <a:ext cx="3647169" cy="1985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359B61-B632-4073-AFDE-E44D4EB9B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37" y="1030341"/>
            <a:ext cx="1909603" cy="25700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3111B4-538B-4898-B83E-BA97395CC7AB}"/>
              </a:ext>
            </a:extLst>
          </p:cNvPr>
          <p:cNvSpPr txBox="1"/>
          <p:nvPr/>
        </p:nvSpPr>
        <p:spPr>
          <a:xfrm>
            <a:off x="6479474" y="1121929"/>
            <a:ext cx="2471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 how do you isomerize it back? </a:t>
            </a:r>
          </a:p>
        </p:txBody>
      </p:sp>
    </p:spTree>
    <p:extLst>
      <p:ext uri="{BB962C8B-B14F-4D97-AF65-F5344CB8AC3E}">
        <p14:creationId xmlns:p14="http://schemas.microsoft.com/office/powerpoint/2010/main" val="2961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491B-D4D4-4D0A-A9D2-599A0AC9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526796"/>
          </a:xfrm>
        </p:spPr>
        <p:txBody>
          <a:bodyPr/>
          <a:lstStyle/>
          <a:p>
            <a:pPr>
              <a:lnSpc>
                <a:spcPct val="100000"/>
              </a:lnSpc>
            </a:pPr>
            <a:br>
              <a:rPr lang="en-US" sz="4400" dirty="0"/>
            </a:br>
            <a:r>
              <a:rPr lang="en-US" sz="4400" dirty="0"/>
              <a:t>Different opsins re-isomerize their chromophore differently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91E1E-91EB-47B9-BF25-C48D6E648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Metazoan opsins</a:t>
            </a:r>
          </a:p>
          <a:p>
            <a:pPr lvl="1"/>
            <a:r>
              <a:rPr lang="en-US" sz="1800" b="1" dirty="0"/>
              <a:t>Gi-coupled family</a:t>
            </a:r>
            <a:r>
              <a:rPr lang="en-US" sz="1800" dirty="0"/>
              <a:t>: vertebrate visual opsins</a:t>
            </a:r>
          </a:p>
          <a:p>
            <a:pPr lvl="2"/>
            <a:r>
              <a:rPr lang="en-US" sz="1800" dirty="0">
                <a:solidFill>
                  <a:srgbClr val="FF0000"/>
                </a:solidFill>
              </a:rPr>
              <a:t>Chromophore dissociates from protein </a:t>
            </a:r>
            <a:r>
              <a:rPr lang="en-US" sz="1800" dirty="0"/>
              <a:t>after absorbing photon. </a:t>
            </a:r>
            <a:br>
              <a:rPr lang="en-US" sz="1800" dirty="0"/>
            </a:br>
            <a:r>
              <a:rPr lang="en-US" sz="1800" dirty="0"/>
              <a:t>Is re-isomerized by a special biochemical pathway only in the retina</a:t>
            </a:r>
          </a:p>
          <a:p>
            <a:pPr lvl="1"/>
            <a:r>
              <a:rPr lang="en-US" sz="1800" b="1" dirty="0" err="1"/>
              <a:t>Gq</a:t>
            </a:r>
            <a:r>
              <a:rPr lang="en-US" sz="1800" b="1" dirty="0"/>
              <a:t>-coupled family</a:t>
            </a:r>
            <a:r>
              <a:rPr lang="en-US" sz="1800" dirty="0"/>
              <a:t>: invertebrate visual opsins, mammalian melanopsin</a:t>
            </a:r>
          </a:p>
          <a:p>
            <a:pPr lvl="2"/>
            <a:r>
              <a:rPr lang="en-US" sz="1800" dirty="0">
                <a:solidFill>
                  <a:srgbClr val="FF0000"/>
                </a:solidFill>
              </a:rPr>
              <a:t>Chromophore does not dissociate</a:t>
            </a:r>
            <a:r>
              <a:rPr lang="en-US" sz="1800" dirty="0"/>
              <a:t>. Re-isomerizes after absorption of second photon at different wavelength</a:t>
            </a:r>
          </a:p>
          <a:p>
            <a:pPr marL="914400" lvl="2" indent="0">
              <a:buNone/>
            </a:pPr>
            <a:endParaRPr lang="en-US" sz="1800" dirty="0"/>
          </a:p>
          <a:p>
            <a:r>
              <a:rPr lang="en-US" sz="2800" dirty="0"/>
              <a:t>Microbial opsins</a:t>
            </a:r>
          </a:p>
          <a:p>
            <a:pPr lvl="1"/>
            <a:r>
              <a:rPr lang="en-US" sz="1800" b="1" dirty="0"/>
              <a:t>Ion pumps and channels</a:t>
            </a:r>
            <a:r>
              <a:rPr lang="en-US" sz="1800" dirty="0"/>
              <a:t>: bacteriorhodopsin, </a:t>
            </a:r>
            <a:r>
              <a:rPr lang="en-US" sz="1800" dirty="0" err="1"/>
              <a:t>halorhodopsin</a:t>
            </a:r>
            <a:r>
              <a:rPr lang="en-US" sz="1800" dirty="0"/>
              <a:t>, </a:t>
            </a:r>
            <a:r>
              <a:rPr lang="en-US" sz="1800" dirty="0" err="1"/>
              <a:t>channelrhodopsin</a:t>
            </a:r>
            <a:r>
              <a:rPr lang="en-US" sz="1800" dirty="0"/>
              <a:t>, etc.</a:t>
            </a:r>
          </a:p>
          <a:p>
            <a:pPr lvl="1"/>
            <a:r>
              <a:rPr lang="en-US" sz="1800" dirty="0"/>
              <a:t>Mostly used for photosynthesis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Chromophore does not dissociate </a:t>
            </a:r>
            <a:r>
              <a:rPr lang="en-US" sz="1800" dirty="0"/>
              <a:t>from protein. Re-isomerizes in dark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08F01-1761-4EB2-83BB-D9DD3CAB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1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AD4F-AA6A-468F-974B-020F59D41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06679"/>
          </a:xfrm>
        </p:spPr>
        <p:txBody>
          <a:bodyPr/>
          <a:lstStyle/>
          <a:p>
            <a:r>
              <a:rPr lang="en-US" dirty="0"/>
              <a:t>Metazoan opsins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6D105-6492-4FDA-8E71-F623A3208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</a:t>
            </a:r>
            <a:r>
              <a:rPr lang="en-US" dirty="0" err="1"/>
              <a:t>OptoXRs</a:t>
            </a:r>
            <a:r>
              <a:rPr lang="en-US" dirty="0"/>
              <a:t>” – mutant </a:t>
            </a:r>
            <a:r>
              <a:rPr lang="en-US" dirty="0" err="1"/>
              <a:t>rhodopsins</a:t>
            </a:r>
            <a:r>
              <a:rPr lang="en-US" dirty="0"/>
              <a:t> available in Gs-, Gi-, and </a:t>
            </a:r>
            <a:r>
              <a:rPr lang="en-US" dirty="0" err="1"/>
              <a:t>Gq</a:t>
            </a:r>
            <a:r>
              <a:rPr lang="en-US" dirty="0"/>
              <a:t>-coupling versions</a:t>
            </a:r>
          </a:p>
          <a:p>
            <a:r>
              <a:rPr lang="en-US" dirty="0"/>
              <a:t>Wild-type rhodopsin (Gi-coupled) does suppress presynaptic vesicle release</a:t>
            </a:r>
          </a:p>
          <a:p>
            <a:r>
              <a:rPr lang="en-US" dirty="0"/>
              <a:t>Have not been used much</a:t>
            </a:r>
          </a:p>
          <a:p>
            <a:pPr lvl="1"/>
            <a:r>
              <a:rPr lang="en-US" dirty="0"/>
              <a:t>Chromophore does not regenerate, so runs down over time</a:t>
            </a:r>
          </a:p>
          <a:p>
            <a:pPr lvl="1"/>
            <a:r>
              <a:rPr lang="en-US" dirty="0"/>
              <a:t>Anecdotal: too light sensitive, activated by room light</a:t>
            </a:r>
          </a:p>
          <a:p>
            <a:pPr lvl="1"/>
            <a:endParaRPr lang="en-US" dirty="0"/>
          </a:p>
          <a:p>
            <a:r>
              <a:rPr lang="en-US" b="1" dirty="0"/>
              <a:t>Lamprey </a:t>
            </a:r>
            <a:r>
              <a:rPr lang="en-US" b="1" dirty="0" err="1"/>
              <a:t>parapinopsin</a:t>
            </a:r>
            <a:r>
              <a:rPr lang="en-US" b="1" dirty="0"/>
              <a:t>: a </a:t>
            </a:r>
            <a:r>
              <a:rPr lang="en-US" b="1" dirty="0" err="1"/>
              <a:t>bistable</a:t>
            </a:r>
            <a:r>
              <a:rPr lang="en-US" b="1" dirty="0"/>
              <a:t> Gi-coupled opsin for silencing presynaptic terminals</a:t>
            </a:r>
          </a:p>
          <a:p>
            <a:pPr lvl="1"/>
            <a:r>
              <a:rPr lang="en-US" dirty="0"/>
              <a:t>Blue light activates it (suppressing vesicle release)</a:t>
            </a:r>
          </a:p>
          <a:p>
            <a:pPr lvl="1"/>
            <a:r>
              <a:rPr lang="en-US" dirty="0"/>
              <a:t>Green light inactivates it </a:t>
            </a:r>
          </a:p>
          <a:p>
            <a:pPr lvl="1"/>
            <a:r>
              <a:rPr lang="en-US" dirty="0" err="1"/>
              <a:t>Bruchas</a:t>
            </a:r>
            <a:r>
              <a:rPr lang="en-US" dirty="0"/>
              <a:t> lab had a poster at SfN two years ago…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8AD4A-213E-4BB1-8FA9-B4CB0662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6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A7A50B-88FE-48BE-B27C-89586C6AE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" b="71460"/>
          <a:stretch/>
        </p:blipFill>
        <p:spPr>
          <a:xfrm>
            <a:off x="2116548" y="1082675"/>
            <a:ext cx="4910904" cy="2022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ABE28D-D020-4DD4-A988-18DE6129C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5933"/>
          </a:xfrm>
        </p:spPr>
        <p:txBody>
          <a:bodyPr/>
          <a:lstStyle/>
          <a:p>
            <a:r>
              <a:rPr lang="en-US" sz="4400" dirty="0"/>
              <a:t>Microbial opsins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85C62-7E67-47A2-A513-6E767E912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81740"/>
            <a:ext cx="8432800" cy="3262994"/>
          </a:xfrm>
        </p:spPr>
        <p:txBody>
          <a:bodyPr>
            <a:normAutofit/>
          </a:bodyPr>
          <a:lstStyle/>
          <a:p>
            <a:r>
              <a:rPr lang="en-US" sz="2200" dirty="0"/>
              <a:t>Channels</a:t>
            </a:r>
          </a:p>
          <a:p>
            <a:pPr lvl="1"/>
            <a:r>
              <a:rPr lang="en-US" sz="1800" dirty="0"/>
              <a:t>Cation (excitatory): ChR2, </a:t>
            </a:r>
            <a:r>
              <a:rPr lang="en-US" sz="1800" dirty="0" err="1"/>
              <a:t>ReaChR</a:t>
            </a:r>
            <a:r>
              <a:rPr lang="en-US" sz="1800" dirty="0"/>
              <a:t> and </a:t>
            </a:r>
            <a:r>
              <a:rPr lang="en-US" sz="1800" dirty="0" err="1"/>
              <a:t>ChrimsonR</a:t>
            </a:r>
            <a:r>
              <a:rPr lang="en-US" sz="1800" dirty="0"/>
              <a:t> (red-shifted)</a:t>
            </a:r>
          </a:p>
          <a:p>
            <a:pPr lvl="2"/>
            <a:r>
              <a:rPr lang="en-US" sz="1800" dirty="0"/>
              <a:t>Low light sensitivity, small unitary conductance</a:t>
            </a:r>
          </a:p>
          <a:p>
            <a:pPr lvl="1"/>
            <a:r>
              <a:rPr lang="en-US" sz="1800" dirty="0"/>
              <a:t>Anion (inhibitory): </a:t>
            </a:r>
          </a:p>
          <a:p>
            <a:pPr lvl="2"/>
            <a:r>
              <a:rPr lang="en-US" sz="1800" dirty="0"/>
              <a:t>Artificial: </a:t>
            </a:r>
            <a:r>
              <a:rPr lang="en-US" sz="1800" dirty="0" err="1"/>
              <a:t>iChloC</a:t>
            </a:r>
            <a:r>
              <a:rPr lang="en-US" sz="1800" dirty="0"/>
              <a:t>, </a:t>
            </a:r>
            <a:r>
              <a:rPr lang="en-US" sz="1800" dirty="0" err="1"/>
              <a:t>iC</a:t>
            </a:r>
            <a:r>
              <a:rPr lang="en-US" sz="1800" dirty="0"/>
              <a:t>++, </a:t>
            </a:r>
            <a:r>
              <a:rPr lang="en-US" sz="1800" dirty="0" err="1"/>
              <a:t>SwiChRca</a:t>
            </a:r>
            <a:r>
              <a:rPr lang="en-US" sz="1800" dirty="0"/>
              <a:t>, etc. – low conductance</a:t>
            </a:r>
          </a:p>
          <a:p>
            <a:pPr lvl="2"/>
            <a:r>
              <a:rPr lang="en-US" sz="1800" dirty="0"/>
              <a:t>Natural: </a:t>
            </a:r>
            <a:r>
              <a:rPr lang="en-US" sz="1800" dirty="0" err="1"/>
              <a:t>GtACRs</a:t>
            </a:r>
            <a:r>
              <a:rPr lang="en-US" sz="1800" dirty="0"/>
              <a:t> - high conductance</a:t>
            </a:r>
          </a:p>
          <a:p>
            <a:r>
              <a:rPr lang="en-US" sz="2200" dirty="0"/>
              <a:t>Pumps</a:t>
            </a:r>
          </a:p>
          <a:p>
            <a:pPr lvl="1"/>
            <a:r>
              <a:rPr lang="en-US" sz="1800" dirty="0"/>
              <a:t>Chloride (inhibitory): Halo (aka </a:t>
            </a:r>
            <a:r>
              <a:rPr lang="en-US" sz="1800" dirty="0" err="1"/>
              <a:t>NpHR</a:t>
            </a:r>
            <a:r>
              <a:rPr lang="en-US" sz="1800" dirty="0"/>
              <a:t>), Jaws (red-shifted)</a:t>
            </a:r>
          </a:p>
          <a:p>
            <a:pPr lvl="1"/>
            <a:r>
              <a:rPr lang="en-US" sz="1800" dirty="0"/>
              <a:t>Proton (inhibitory): 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85647-A480-4245-9A47-C889A8CA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39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8D4C9-05C8-4F13-851C-D5541A076554}"/>
              </a:ext>
            </a:extLst>
          </p:cNvPr>
          <p:cNvSpPr txBox="1"/>
          <p:nvPr/>
        </p:nvSpPr>
        <p:spPr>
          <a:xfrm>
            <a:off x="1360898" y="6448439"/>
            <a:ext cx="662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 resource: </a:t>
            </a:r>
            <a:r>
              <a:rPr lang="en-US" dirty="0">
                <a:hlinkClick r:id="rId3"/>
              </a:rPr>
              <a:t>https://www.addgene.org/guides/optogenetics/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42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CCA2BD-DF40-4DAA-A1F1-4C637E24D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1" y="1"/>
            <a:ext cx="10287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DB2B0A-3EDE-4D8D-8EC7-8D4EEC23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05253" cy="104821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Bioluminescence generates photons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9F2DE-B6EE-4401-B3C9-9C23D5246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07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D4AD-8E95-4074-9FC0-F9DF9E73A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9567"/>
          </a:xfrm>
        </p:spPr>
        <p:txBody>
          <a:bodyPr/>
          <a:lstStyle/>
          <a:p>
            <a:r>
              <a:rPr lang="en-US" dirty="0"/>
              <a:t>Opsin photocycles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C193FC-206E-4A10-8E22-3A7216ADA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426" y="1200103"/>
            <a:ext cx="3144648" cy="26092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5AD05-D0E8-4453-95A0-F91DA109D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27CE7-F8ED-40CC-965C-2D1C262FD89B}"/>
              </a:ext>
            </a:extLst>
          </p:cNvPr>
          <p:cNvSpPr txBox="1"/>
          <p:nvPr/>
        </p:nvSpPr>
        <p:spPr>
          <a:xfrm>
            <a:off x="750617" y="4674181"/>
            <a:ext cx="4028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Kinetics</a:t>
            </a:r>
          </a:p>
          <a:p>
            <a:r>
              <a:rPr lang="en-US" dirty="0"/>
              <a:t>Channels: fast on, slow off</a:t>
            </a:r>
          </a:p>
          <a:p>
            <a:r>
              <a:rPr lang="en-US" dirty="0"/>
              <a:t>Pumps: fast on, fast 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2EF58-5747-4AE8-9869-97A46CE0A231}"/>
              </a:ext>
            </a:extLst>
          </p:cNvPr>
          <p:cNvSpPr txBox="1"/>
          <p:nvPr/>
        </p:nvSpPr>
        <p:spPr>
          <a:xfrm>
            <a:off x="1203672" y="3925212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ChR2 (cation channel)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037A7-DC40-4F99-A28D-86283BED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00103"/>
            <a:ext cx="3711165" cy="27274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E99AAB-ACCE-4E5E-89A1-D508DC3CE857}"/>
              </a:ext>
            </a:extLst>
          </p:cNvPr>
          <p:cNvSpPr txBox="1"/>
          <p:nvPr/>
        </p:nvSpPr>
        <p:spPr>
          <a:xfrm>
            <a:off x="5590301" y="3925212"/>
            <a:ext cx="2068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Halo (Cl- pump)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84C62-54B4-490F-8E50-F8680D0049E7}"/>
              </a:ext>
            </a:extLst>
          </p:cNvPr>
          <p:cNvSpPr txBox="1"/>
          <p:nvPr/>
        </p:nvSpPr>
        <p:spPr>
          <a:xfrm>
            <a:off x="4779034" y="4674181"/>
            <a:ext cx="3907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Light sensitivity</a:t>
            </a:r>
          </a:p>
          <a:p>
            <a:r>
              <a:rPr lang="en-US" dirty="0"/>
              <a:t>Channels: one photon = many ions</a:t>
            </a:r>
          </a:p>
          <a:p>
            <a:r>
              <a:rPr lang="en-US" dirty="0"/>
              <a:t>Pumps: one photon = one ion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9000C6-57D9-449A-B337-66EAE4C2ADBD}"/>
              </a:ext>
            </a:extLst>
          </p:cNvPr>
          <p:cNvSpPr/>
          <p:nvPr/>
        </p:nvSpPr>
        <p:spPr>
          <a:xfrm>
            <a:off x="603849" y="5897090"/>
            <a:ext cx="81519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There is a tradeoff: faster off-kinetics means fewer ions per photon</a:t>
            </a:r>
          </a:p>
        </p:txBody>
      </p:sp>
    </p:spTree>
    <p:extLst>
      <p:ext uri="{BB962C8B-B14F-4D97-AF65-F5344CB8AC3E}">
        <p14:creationId xmlns:p14="http://schemas.microsoft.com/office/powerpoint/2010/main" val="3317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D2B7B-572B-49C4-BDB5-BE3FD6566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79894"/>
          </a:xfrm>
        </p:spPr>
        <p:txBody>
          <a:bodyPr/>
          <a:lstStyle/>
          <a:p>
            <a:r>
              <a:rPr lang="en-US" sz="3600" dirty="0"/>
              <a:t>Opsin currents are filtered light waveforms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7F6E1-9A90-4373-B3DF-9B3F6F2E5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41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9AB57000-B21A-47D1-98D9-F1663FF0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43" y="1008844"/>
            <a:ext cx="2672407" cy="221743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C4698EA-D55E-4D6D-BF33-481F77E86168}"/>
              </a:ext>
            </a:extLst>
          </p:cNvPr>
          <p:cNvSpPr/>
          <p:nvPr/>
        </p:nvSpPr>
        <p:spPr>
          <a:xfrm>
            <a:off x="621101" y="2652625"/>
            <a:ext cx="646981" cy="388189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372D84-E576-458F-86FF-28F716483528}"/>
              </a:ext>
            </a:extLst>
          </p:cNvPr>
          <p:cNvSpPr/>
          <p:nvPr/>
        </p:nvSpPr>
        <p:spPr>
          <a:xfrm>
            <a:off x="280358" y="1821614"/>
            <a:ext cx="646981" cy="388189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9E45D85-91BC-4D80-8334-B68409396DA5}"/>
                  </a:ext>
                </a:extLst>
              </p14:cNvPr>
              <p14:cNvContentPartPr/>
              <p14:nvPr/>
            </p14:nvContentPartPr>
            <p14:xfrm>
              <a:off x="2989800" y="1419120"/>
              <a:ext cx="3164400" cy="1810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9E45D85-91BC-4D80-8334-B68409396D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0440" y="1409760"/>
                <a:ext cx="3183120" cy="182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450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CB14E-40FD-476A-B383-28044A10D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2813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Exciting cells is easier than inhibiting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5935-F3F6-4C1A-99AC-D4535F996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034" y="1061049"/>
            <a:ext cx="8479766" cy="5660425"/>
          </a:xfrm>
        </p:spPr>
        <p:txBody>
          <a:bodyPr>
            <a:noAutofit/>
          </a:bodyPr>
          <a:lstStyle/>
          <a:p>
            <a:r>
              <a:rPr lang="en-US" sz="2800" dirty="0"/>
              <a:t>Inhibition requires more light</a:t>
            </a:r>
          </a:p>
          <a:p>
            <a:pPr lvl="1"/>
            <a:r>
              <a:rPr lang="en-US" sz="1800" dirty="0"/>
              <a:t>Excitation: brief pulses</a:t>
            </a:r>
            <a:br>
              <a:rPr lang="en-US" sz="1800" dirty="0"/>
            </a:br>
            <a:r>
              <a:rPr lang="en-US" sz="1800" dirty="0"/>
              <a:t>Inhibition: constant illumination</a:t>
            </a:r>
          </a:p>
          <a:p>
            <a:pPr lvl="1"/>
            <a:r>
              <a:rPr lang="en-US" sz="1800" dirty="0"/>
              <a:t>Channels: many ions/photon</a:t>
            </a:r>
            <a:br>
              <a:rPr lang="en-US" sz="1800" dirty="0"/>
            </a:br>
            <a:r>
              <a:rPr lang="en-US" sz="1800" dirty="0"/>
              <a:t>Pumps: few ions/photon</a:t>
            </a:r>
          </a:p>
          <a:p>
            <a:pPr lvl="1"/>
            <a:r>
              <a:rPr lang="en-US" sz="1800" dirty="0"/>
              <a:t>Tissue heating becomes a factor</a:t>
            </a:r>
          </a:p>
          <a:p>
            <a:pPr lvl="1"/>
            <a:r>
              <a:rPr lang="en-US" sz="1800" dirty="0"/>
              <a:t>Inhibition is often incomplete</a:t>
            </a:r>
          </a:p>
          <a:p>
            <a:r>
              <a:rPr lang="en-US" sz="2800" dirty="0"/>
              <a:t>Post-inhibitory rebound</a:t>
            </a:r>
          </a:p>
          <a:p>
            <a:pPr lvl="1"/>
            <a:r>
              <a:rPr lang="en-US" sz="1800" dirty="0"/>
              <a:t>Worse with Halo (Cl-) than Arch (H+)</a:t>
            </a:r>
          </a:p>
          <a:p>
            <a:r>
              <a:rPr lang="en-US" sz="2800" dirty="0"/>
              <a:t>Pumps alter ion concentrations</a:t>
            </a:r>
          </a:p>
          <a:p>
            <a:pPr lvl="1"/>
            <a:r>
              <a:rPr lang="en-US" sz="1800" dirty="0"/>
              <a:t>Halo increases intracellular [Cl-]: GABA becomes excitatory</a:t>
            </a:r>
          </a:p>
          <a:p>
            <a:pPr lvl="1"/>
            <a:r>
              <a:rPr lang="en-US" sz="1800" dirty="0"/>
              <a:t>Arch increases intracellular pH: causes spontaneous vesicle release</a:t>
            </a:r>
          </a:p>
          <a:p>
            <a:r>
              <a:rPr lang="en-US" dirty="0" err="1"/>
              <a:t>GtACRs</a:t>
            </a:r>
            <a:r>
              <a:rPr lang="en-US" dirty="0"/>
              <a:t> (high-conductance Cl- channels) are the most promising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1B973-8908-485B-9537-703721B6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C05478-608C-43E7-A0CD-411DA3BAF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859" y="1834398"/>
            <a:ext cx="3286107" cy="194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0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BDC8-57FD-4FE1-B56E-548E94386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125834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Inhibiting axon terminals with microbial opsins works, sort 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860C5-3705-4698-AC21-BD534C5C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DAD10-18D1-43CC-A86B-52EF6FA2C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35" y="1876443"/>
            <a:ext cx="2255308" cy="46561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622EE-1008-4DE0-9F59-C1F810623A5B}"/>
              </a:ext>
            </a:extLst>
          </p:cNvPr>
          <p:cNvSpPr txBox="1"/>
          <p:nvPr/>
        </p:nvSpPr>
        <p:spPr>
          <a:xfrm>
            <a:off x="1175015" y="1615588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4D705-CA0A-4026-BAAD-A348E82657AE}"/>
              </a:ext>
            </a:extLst>
          </p:cNvPr>
          <p:cNvSpPr txBox="1"/>
          <p:nvPr/>
        </p:nvSpPr>
        <p:spPr>
          <a:xfrm>
            <a:off x="1175015" y="4078002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345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27FAF-CBF7-4EB8-892C-878248F13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006" y="1815643"/>
            <a:ext cx="4863508" cy="22072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6D1951-6A03-45AA-85F9-F7A7C86AC8F1}"/>
              </a:ext>
            </a:extLst>
          </p:cNvPr>
          <p:cNvSpPr txBox="1"/>
          <p:nvPr/>
        </p:nvSpPr>
        <p:spPr>
          <a:xfrm>
            <a:off x="2743952" y="4117191"/>
            <a:ext cx="60803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Neither Arch nor Halo blocks release completely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Arch causes increased rate of spontaneous release (of unclear significance)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GtACRs</a:t>
            </a:r>
            <a:r>
              <a:rPr lang="en-US" sz="2000" dirty="0"/>
              <a:t> don’t suppress vesicle release at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GtACRs</a:t>
            </a:r>
            <a:r>
              <a:rPr lang="en-US" sz="2000" dirty="0"/>
              <a:t> suppress somatic APs but induce a single axonal AP on light initiation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Lamprey </a:t>
            </a:r>
            <a:r>
              <a:rPr lang="en-US" sz="2000" dirty="0" err="1"/>
              <a:t>parapinopsin</a:t>
            </a:r>
            <a:r>
              <a:rPr lang="en-US" sz="2000" dirty="0"/>
              <a:t> may be our savior…?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8890B-4D80-40A8-9558-173BD5ADEAED}"/>
              </a:ext>
            </a:extLst>
          </p:cNvPr>
          <p:cNvSpPr txBox="1"/>
          <p:nvPr/>
        </p:nvSpPr>
        <p:spPr>
          <a:xfrm>
            <a:off x="319735" y="6509922"/>
            <a:ext cx="2244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Mahn</a:t>
            </a:r>
            <a:r>
              <a:rPr lang="en-US" sz="1200" dirty="0"/>
              <a:t> et al, Nat </a:t>
            </a:r>
            <a:r>
              <a:rPr lang="en-US" sz="1200" dirty="0" err="1"/>
              <a:t>Neurosci</a:t>
            </a:r>
            <a:r>
              <a:rPr lang="en-US" sz="1200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37332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24E09-C02D-49D4-83F2-A8A6C1578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1512"/>
          </a:xfrm>
        </p:spPr>
        <p:txBody>
          <a:bodyPr/>
          <a:lstStyle/>
          <a:p>
            <a:r>
              <a:rPr lang="en-US" dirty="0"/>
              <a:t>Tips/caveats for opsins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FE7E7-A19B-4C06-8FFD-CC608C1E8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48" y="1189140"/>
            <a:ext cx="4924337" cy="516721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All opsins are stimulated by short-wavelength light</a:t>
            </a:r>
          </a:p>
          <a:p>
            <a:endParaRPr lang="en-US" dirty="0"/>
          </a:p>
          <a:p>
            <a:r>
              <a:rPr lang="en-US" dirty="0"/>
              <a:t>Pulsed light can lead to entrainment</a:t>
            </a:r>
          </a:p>
          <a:p>
            <a:endParaRPr lang="en-US" dirty="0"/>
          </a:p>
          <a:p>
            <a:r>
              <a:rPr lang="en-US" dirty="0"/>
              <a:t>To inhibit part of cortex, stimulating its inhibitory neurons is more effective than inhibiting its excitatory neurons</a:t>
            </a:r>
          </a:p>
          <a:p>
            <a:endParaRPr lang="en-US" dirty="0"/>
          </a:p>
          <a:p>
            <a:r>
              <a:rPr lang="en-US" dirty="0"/>
              <a:t>Stimulation of axon terminals will cause retrograde spikes to propagate to the soma and everywhere else that cell projects</a:t>
            </a:r>
          </a:p>
          <a:p>
            <a:endParaRPr lang="en-US" dirty="0"/>
          </a:p>
          <a:p>
            <a:r>
              <a:rPr lang="en-US" dirty="0"/>
              <a:t>Optotagging is not trivial and can leads to lots of false positives!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4C177-226F-4681-900C-5E21582C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E2943-C368-425E-99DB-9FAAB002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564" y="1189139"/>
            <a:ext cx="3326235" cy="23948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E24F27-A912-4592-A044-FFED1E86FFA6}"/>
                  </a:ext>
                </a:extLst>
              </p14:cNvPr>
              <p14:cNvContentPartPr/>
              <p14:nvPr/>
            </p14:nvContentPartPr>
            <p14:xfrm>
              <a:off x="5200920" y="3364560"/>
              <a:ext cx="2752200" cy="3243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E24F27-A912-4592-A044-FFED1E86FF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1560" y="3355200"/>
                <a:ext cx="2770920" cy="32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A52E88C-4DB0-4F90-8CD4-0ADF3FA7DCC8}"/>
                  </a:ext>
                </a:extLst>
              </p14:cNvPr>
              <p14:cNvContentPartPr/>
              <p14:nvPr/>
            </p14:nvContentPartPr>
            <p14:xfrm>
              <a:off x="7709040" y="5651640"/>
              <a:ext cx="527400" cy="406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A52E88C-4DB0-4F90-8CD4-0ADF3FA7DC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99680" y="5642280"/>
                <a:ext cx="546120" cy="4251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B2BC248-F56F-4931-A327-4C549F6A7FD8}"/>
              </a:ext>
            </a:extLst>
          </p:cNvPr>
          <p:cNvSpPr txBox="1"/>
          <p:nvPr/>
        </p:nvSpPr>
        <p:spPr>
          <a:xfrm>
            <a:off x="4812979" y="4809162"/>
            <a:ext cx="4421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Stujenske</a:t>
            </a:r>
            <a:r>
              <a:rPr lang="en-US" sz="1400" dirty="0"/>
              <a:t> and Gordon paper with </a:t>
            </a:r>
            <a:r>
              <a:rPr lang="en-US" sz="1400" dirty="0" err="1"/>
              <a:t>matlab</a:t>
            </a:r>
            <a:r>
              <a:rPr lang="en-US" sz="1400" dirty="0"/>
              <a:t> toolbox for </a:t>
            </a:r>
          </a:p>
          <a:p>
            <a:r>
              <a:rPr lang="en-US" sz="1400" dirty="0"/>
              <a:t>light propagation and heating calculations:</a:t>
            </a:r>
          </a:p>
          <a:p>
            <a:r>
              <a:rPr lang="en-US" sz="1400" dirty="0">
                <a:hlinkClick r:id="rId7"/>
              </a:rPr>
              <a:t>https://www.ncbi.nlm.nih.gov/pubmed/26166563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1470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A0D8F-82B9-44CE-9EBF-05741437E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LOV-</a:t>
            </a:r>
            <a:r>
              <a:rPr lang="en-US" sz="2800" dirty="0" err="1"/>
              <a:t>Jalpha</a:t>
            </a:r>
            <a:r>
              <a:rPr lang="en-US" sz="2800" dirty="0"/>
              <a:t>: versatile light-sensitive protein domains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F8755A-AEFD-4371-B168-69840215D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651" y="1104900"/>
            <a:ext cx="4394273" cy="23933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DAB48-7373-4BB8-AD1D-026A3A8C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DA31B-9E23-422A-A660-A2A8EFD72CDA}"/>
              </a:ext>
            </a:extLst>
          </p:cNvPr>
          <p:cNvSpPr txBox="1"/>
          <p:nvPr/>
        </p:nvSpPr>
        <p:spPr>
          <a:xfrm>
            <a:off x="4801788" y="1375794"/>
            <a:ext cx="39059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LOV-</a:t>
            </a:r>
            <a:r>
              <a:rPr lang="en-US" dirty="0" err="1"/>
              <a:t>Jalpha</a:t>
            </a:r>
            <a:r>
              <a:rPr lang="en-US" dirty="0"/>
              <a:t> used for many applications</a:t>
            </a:r>
          </a:p>
          <a:p>
            <a:endParaRPr lang="en-US" dirty="0"/>
          </a:p>
          <a:p>
            <a:r>
              <a:rPr lang="en-US" dirty="0"/>
              <a:t>Turns on in ~1 second, off kinetics variable</a:t>
            </a:r>
          </a:p>
          <a:p>
            <a:endParaRPr lang="en-US" dirty="0"/>
          </a:p>
          <a:p>
            <a:r>
              <a:rPr lang="en-US" dirty="0" err="1"/>
              <a:t>Lumitoxins</a:t>
            </a:r>
            <a:r>
              <a:rPr lang="en-US" dirty="0"/>
              <a:t>: not widely used</a:t>
            </a:r>
          </a:p>
          <a:p>
            <a:endParaRPr lang="en-US" dirty="0"/>
          </a:p>
          <a:p>
            <a:r>
              <a:rPr lang="en-US" dirty="0"/>
              <a:t>Blue photon energy: 64 kcal/mol</a:t>
            </a:r>
          </a:p>
          <a:p>
            <a:r>
              <a:rPr lang="en-US" dirty="0"/>
              <a:t>LOV-</a:t>
            </a:r>
            <a:r>
              <a:rPr lang="en-US" dirty="0" err="1"/>
              <a:t>Jalpha</a:t>
            </a:r>
            <a:r>
              <a:rPr lang="en-US" dirty="0"/>
              <a:t> Δ</a:t>
            </a:r>
            <a:r>
              <a:rPr lang="el-GR" dirty="0"/>
              <a:t>Δ</a:t>
            </a:r>
            <a:r>
              <a:rPr lang="en-US" dirty="0"/>
              <a:t>G = 3.8 kcal/mol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6B3CA0-238D-4B37-BAB9-E9DF61EAF507}"/>
                  </a:ext>
                </a:extLst>
              </p14:cNvPr>
              <p14:cNvContentPartPr/>
              <p14:nvPr/>
            </p14:nvContentPartPr>
            <p14:xfrm>
              <a:off x="86400" y="3549960"/>
              <a:ext cx="4904280" cy="3072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6B3CA0-238D-4B37-BAB9-E9DF61EAF5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040" y="3540600"/>
                <a:ext cx="4923000" cy="309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641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C2D6-9A60-407E-8843-1B7DEACD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137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CALI: chromophore-assisted light inactivation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8F492-BF16-4A79-86FB-3E0A4EEC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46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68C0195-A3C6-48C6-852C-36A764397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82" y="1092430"/>
            <a:ext cx="8979835" cy="3968463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F7C48A-E276-4BF7-9C9F-7BA8587011DB}"/>
              </a:ext>
            </a:extLst>
          </p:cNvPr>
          <p:cNvSpPr txBox="1"/>
          <p:nvPr/>
        </p:nvSpPr>
        <p:spPr>
          <a:xfrm>
            <a:off x="5972961" y="6488667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 et al., Neuron 2013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F132C-EC18-4663-9336-643D09F7DF2E}"/>
              </a:ext>
            </a:extLst>
          </p:cNvPr>
          <p:cNvSpPr txBox="1"/>
          <p:nvPr/>
        </p:nvSpPr>
        <p:spPr>
          <a:xfrm>
            <a:off x="226503" y="5060893"/>
            <a:ext cx="572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Opinion: CALI is probably underused in neuroscience</a:t>
            </a:r>
          </a:p>
        </p:txBody>
      </p:sp>
    </p:spTree>
    <p:extLst>
      <p:ext uri="{BB962C8B-B14F-4D97-AF65-F5344CB8AC3E}">
        <p14:creationId xmlns:p14="http://schemas.microsoft.com/office/powerpoint/2010/main" val="67271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EA00-B867-4D1A-8F46-A8C83CA0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245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DB92A-1ACB-4F18-B4AB-76D2C23B9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4694"/>
            <a:ext cx="8229600" cy="4821470"/>
          </a:xfrm>
        </p:spPr>
        <p:txBody>
          <a:bodyPr>
            <a:noAutofit/>
          </a:bodyPr>
          <a:lstStyle/>
          <a:p>
            <a:r>
              <a:rPr lang="en-US" dirty="0"/>
              <a:t>Sensors</a:t>
            </a:r>
          </a:p>
          <a:p>
            <a:pPr lvl="1"/>
            <a:r>
              <a:rPr lang="en-US" dirty="0"/>
              <a:t>Bioluminescence vs fluorescence</a:t>
            </a:r>
          </a:p>
          <a:p>
            <a:pPr lvl="1"/>
            <a:r>
              <a:rPr lang="en-US" dirty="0"/>
              <a:t>Overview of fluorescent proteins</a:t>
            </a:r>
          </a:p>
          <a:p>
            <a:pPr lvl="1"/>
            <a:r>
              <a:rPr lang="en-US" dirty="0"/>
              <a:t>Mechanisms to couple cellular phenomena to changes in fluorescence signal</a:t>
            </a:r>
          </a:p>
          <a:p>
            <a:pPr lvl="1"/>
            <a:r>
              <a:rPr lang="en-US" dirty="0"/>
              <a:t>Genetically encoded indicators: calcium, voltage, etc.</a:t>
            </a:r>
          </a:p>
          <a:p>
            <a:pPr lvl="1"/>
            <a:endParaRPr lang="en-US" dirty="0"/>
          </a:p>
          <a:p>
            <a:r>
              <a:rPr lang="en-US" dirty="0"/>
              <a:t>Actuators</a:t>
            </a:r>
          </a:p>
          <a:p>
            <a:pPr lvl="1"/>
            <a:r>
              <a:rPr lang="en-US" dirty="0"/>
              <a:t>Optogenetic</a:t>
            </a:r>
          </a:p>
          <a:p>
            <a:pPr lvl="2"/>
            <a:r>
              <a:rPr lang="en-US" dirty="0"/>
              <a:t>Photocaged molecules</a:t>
            </a:r>
          </a:p>
          <a:p>
            <a:pPr lvl="2"/>
            <a:r>
              <a:rPr lang="en-US" dirty="0"/>
              <a:t>Opsins</a:t>
            </a:r>
          </a:p>
          <a:p>
            <a:pPr lvl="2"/>
            <a:r>
              <a:rPr lang="en-US" dirty="0"/>
              <a:t>LOV-</a:t>
            </a:r>
            <a:r>
              <a:rPr lang="en-US" dirty="0" err="1"/>
              <a:t>Jalpha</a:t>
            </a:r>
            <a:r>
              <a:rPr lang="en-US" dirty="0"/>
              <a:t> interactions</a:t>
            </a:r>
          </a:p>
          <a:p>
            <a:pPr lvl="2"/>
            <a:r>
              <a:rPr lang="en-US" dirty="0"/>
              <a:t>CALI</a:t>
            </a:r>
          </a:p>
          <a:p>
            <a:pPr lvl="1"/>
            <a:r>
              <a:rPr lang="en-US" b="1" dirty="0"/>
              <a:t>Chemogenetic</a:t>
            </a:r>
          </a:p>
          <a:p>
            <a:pPr lvl="2"/>
            <a:r>
              <a:rPr lang="en-US" dirty="0"/>
              <a:t>Metabotropic: DREADDs</a:t>
            </a:r>
          </a:p>
          <a:p>
            <a:pPr lvl="2"/>
            <a:r>
              <a:rPr lang="en-US" dirty="0"/>
              <a:t>Ionotropic: PSAM/PSEM, </a:t>
            </a:r>
            <a:r>
              <a:rPr lang="en-US" dirty="0" err="1"/>
              <a:t>GluCl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A653B-29D4-4F36-99DB-68A9244FB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FD33E-1BCA-4CD3-AB8E-E3D50368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8" y="155027"/>
            <a:ext cx="2050610" cy="6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34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039B-36A4-4DC1-BBAA-F803AE289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28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DREADDs: Designer Receptors Exclusively Activated by Designer Drugs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03822F-7BB5-4BC8-B832-D4876E776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523" y="1300175"/>
            <a:ext cx="5100953" cy="22950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CF03D-72A1-416A-A61A-6AF3B6E7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16FC0-4A37-4276-BA35-BAAB6164DD48}"/>
              </a:ext>
            </a:extLst>
          </p:cNvPr>
          <p:cNvSpPr txBox="1"/>
          <p:nvPr/>
        </p:nvSpPr>
        <p:spPr>
          <a:xfrm>
            <a:off x="2077235" y="6582975"/>
            <a:ext cx="5056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Strongly recommend: </a:t>
            </a:r>
            <a:r>
              <a:rPr lang="en-US" sz="1200" dirty="0">
                <a:hlinkClick r:id="rId3"/>
              </a:rPr>
              <a:t>https://www.addgene.org/guides/chemogenetics/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13B23-299E-4D7B-B7B6-8110D774015A}"/>
              </a:ext>
            </a:extLst>
          </p:cNvPr>
          <p:cNvSpPr txBox="1"/>
          <p:nvPr/>
        </p:nvSpPr>
        <p:spPr>
          <a:xfrm>
            <a:off x="293615" y="3773819"/>
            <a:ext cx="86238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theory: CNO is a pharmacologically inert compound that activates DREADDs and nothing 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reality: the liver converts CNO to clozapine, which activates the DREADDs. Clozapine binds many receptors, but the dose required to activate DREADDs is very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Mike </a:t>
            </a:r>
            <a:r>
              <a:rPr lang="en-US" sz="1600" dirty="0" err="1"/>
              <a:t>Michaelides’s</a:t>
            </a:r>
            <a:r>
              <a:rPr lang="en-US" sz="1600" dirty="0"/>
              <a:t> group has developed next-generation DREADD ligands that apparently are truly DREADD-selective at useful concentrations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Salvinorin</a:t>
            </a:r>
            <a:r>
              <a:rPr lang="en-US" sz="1600" dirty="0"/>
              <a:t>-B: appears to be pharmacologically inert, has extremely short half-life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Anecdotes: some sources of </a:t>
            </a:r>
            <a:r>
              <a:rPr lang="en-US" sz="1600" dirty="0" err="1"/>
              <a:t>salvinorin</a:t>
            </a:r>
            <a:r>
              <a:rPr lang="en-US" sz="1600" dirty="0"/>
              <a:t>-B are contaminated with </a:t>
            </a:r>
            <a:r>
              <a:rPr lang="en-US" sz="1600" dirty="0" err="1"/>
              <a:t>salvinorin</a:t>
            </a:r>
            <a:r>
              <a:rPr lang="en-US" sz="1600" dirty="0"/>
              <a:t>-A, a hallucinogen</a:t>
            </a:r>
          </a:p>
          <a:p>
            <a:pPr lvl="5"/>
            <a:r>
              <a:rPr lang="en-US" sz="2000" dirty="0"/>
              <a:t>	    </a:t>
            </a:r>
            <a:r>
              <a:rPr lang="en-US" sz="2000" b="1" dirty="0">
                <a:solidFill>
                  <a:srgbClr val="FF0000"/>
                </a:solidFill>
              </a:rPr>
              <a:t>RUN CONTROLS!!</a:t>
            </a:r>
          </a:p>
        </p:txBody>
      </p:sp>
    </p:spTree>
    <p:extLst>
      <p:ext uri="{BB962C8B-B14F-4D97-AF65-F5344CB8AC3E}">
        <p14:creationId xmlns:p14="http://schemas.microsoft.com/office/powerpoint/2010/main" val="407455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039B-36A4-4DC1-BBAA-F803AE289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28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DREADDs: Designer Receptors Exclusively Activated by Designer Drugs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03822F-7BB5-4BC8-B832-D4876E776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523" y="1300175"/>
            <a:ext cx="5100953" cy="22950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CF03D-72A1-416A-A61A-6AF3B6E7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16FC0-4A37-4276-BA35-BAAB6164DD48}"/>
              </a:ext>
            </a:extLst>
          </p:cNvPr>
          <p:cNvSpPr txBox="1"/>
          <p:nvPr/>
        </p:nvSpPr>
        <p:spPr>
          <a:xfrm>
            <a:off x="2077235" y="6582975"/>
            <a:ext cx="5056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Strongly recommend: </a:t>
            </a:r>
            <a:r>
              <a:rPr lang="en-US" sz="1200" dirty="0">
                <a:hlinkClick r:id="rId3"/>
              </a:rPr>
              <a:t>https://www.addgene.org/guides/chemogenetics/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13B23-299E-4D7B-B7B6-8110D774015A}"/>
              </a:ext>
            </a:extLst>
          </p:cNvPr>
          <p:cNvSpPr txBox="1"/>
          <p:nvPr/>
        </p:nvSpPr>
        <p:spPr>
          <a:xfrm>
            <a:off x="38747" y="3773819"/>
            <a:ext cx="90665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KORD and hM4Di: activate Gi signaling, decrease cAMP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Activates GIRK K+ channels (in some cells), hyperpolarizing membrane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Inhibits presynaptic vesicle release: inhibits Ca++ channels and SNAREs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This is the main mechanism underlying behavioral effects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hM3Dq: activates </a:t>
            </a:r>
            <a:r>
              <a:rPr lang="en-US" sz="2000" dirty="0" err="1"/>
              <a:t>Gq</a:t>
            </a:r>
            <a:r>
              <a:rPr lang="en-US" sz="2000" dirty="0"/>
              <a:t> pathway, increases firing rates. Shown in grid cells to increase firing rates without disrupting grid structure.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260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2B0A-3EDE-4D8D-8EC7-8D4EEC23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4821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Luciferases oxidize luciferins to generate photons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C09E94-216B-4946-91B5-2426E6568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9756" y="2253444"/>
            <a:ext cx="2234870" cy="27250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9F2DE-B6EE-4401-B3C9-9C23D5246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71FF95-8E1D-476F-AF80-7A37F846BD6A}"/>
              </a:ext>
            </a:extLst>
          </p:cNvPr>
          <p:cNvSpPr txBox="1"/>
          <p:nvPr/>
        </p:nvSpPr>
        <p:spPr>
          <a:xfrm>
            <a:off x="6936059" y="5397190"/>
            <a:ext cx="18882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https://newscenter.lbl.gov/2011/02/10/firefly-glow-for-hydro-peroxide/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E586C5-09FE-4537-8C6C-BD0F5506E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35" y="1308614"/>
            <a:ext cx="5998831" cy="44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2B2CFC-D4FD-4330-B878-CD9A3CB29B9E}"/>
              </a:ext>
            </a:extLst>
          </p:cNvPr>
          <p:cNvSpPr txBox="1"/>
          <p:nvPr/>
        </p:nvSpPr>
        <p:spPr>
          <a:xfrm>
            <a:off x="982750" y="5940557"/>
            <a:ext cx="4159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https://science.sciencemag.org/content/359/6378/868/tab-figures-data</a:t>
            </a:r>
          </a:p>
        </p:txBody>
      </p:sp>
    </p:spTree>
    <p:extLst>
      <p:ext uri="{BB962C8B-B14F-4D97-AF65-F5344CB8AC3E}">
        <p14:creationId xmlns:p14="http://schemas.microsoft.com/office/powerpoint/2010/main" val="227847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3B8C-6850-41E5-A8EA-13100FD4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F120B1-DA52-40E6-B830-3914BF935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6" y="22466"/>
            <a:ext cx="9128388" cy="49584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CBB3E-7D53-4A1E-A3D2-1BD833BB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88CA0-310C-49D2-9381-493F6EC40AC4}"/>
              </a:ext>
            </a:extLst>
          </p:cNvPr>
          <p:cNvSpPr txBox="1"/>
          <p:nvPr/>
        </p:nvSpPr>
        <p:spPr>
          <a:xfrm>
            <a:off x="570451" y="5167618"/>
            <a:ext cx="74074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Ionotropic, available in both excitatory and inhibitory 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generation PSEM/PSAMs had low affinity, and PSEMs were not commercially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generation: activated by </a:t>
            </a:r>
            <a:r>
              <a:rPr lang="en-US" dirty="0" err="1"/>
              <a:t>microdoses</a:t>
            </a:r>
            <a:r>
              <a:rPr lang="en-US" dirty="0"/>
              <a:t> of varenicline or </a:t>
            </a:r>
            <a:r>
              <a:rPr lang="en-US" dirty="0" err="1"/>
              <a:t>tropisetron</a:t>
            </a:r>
            <a:r>
              <a:rPr lang="en-US" dirty="0"/>
              <a:t>, which are approved for use in humans</a:t>
            </a:r>
          </a:p>
        </p:txBody>
      </p:sp>
    </p:spTree>
    <p:extLst>
      <p:ext uri="{BB962C8B-B14F-4D97-AF65-F5344CB8AC3E}">
        <p14:creationId xmlns:p14="http://schemas.microsoft.com/office/powerpoint/2010/main" val="418254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9598F-7CC2-43A9-A591-CF93EDBA6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543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When to use optogenetics vs chemogenetics?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91958-6CB3-4DB6-B23D-DFC1EB6C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6F17A-601D-46EA-8A49-C36711482A3F}"/>
              </a:ext>
            </a:extLst>
          </p:cNvPr>
          <p:cNvSpPr txBox="1"/>
          <p:nvPr/>
        </p:nvSpPr>
        <p:spPr>
          <a:xfrm>
            <a:off x="830511" y="696286"/>
            <a:ext cx="357371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Optogenetics</a:t>
            </a:r>
          </a:p>
          <a:p>
            <a:endParaRPr lang="en-US" b="1" u="sng" dirty="0"/>
          </a:p>
          <a:p>
            <a:r>
              <a:rPr lang="en-US" dirty="0"/>
              <a:t>Good for short periods, bad for &gt;5-10 seconds at a time*</a:t>
            </a:r>
          </a:p>
          <a:p>
            <a:endParaRPr lang="en-US" dirty="0"/>
          </a:p>
          <a:p>
            <a:r>
              <a:rPr lang="en-US" dirty="0"/>
              <a:t>More equipment, animal requires tether</a:t>
            </a:r>
          </a:p>
          <a:p>
            <a:endParaRPr lang="en-US" dirty="0"/>
          </a:p>
          <a:p>
            <a:r>
              <a:rPr lang="en-US" dirty="0"/>
              <a:t>Best for small brain regions</a:t>
            </a:r>
          </a:p>
          <a:p>
            <a:endParaRPr lang="en-US" dirty="0"/>
          </a:p>
          <a:p>
            <a:r>
              <a:rPr lang="en-US" dirty="0"/>
              <a:t>Precise manipulations, at specific locations, task phases, etc.</a:t>
            </a:r>
          </a:p>
          <a:p>
            <a:endParaRPr lang="en-US" dirty="0"/>
          </a:p>
          <a:p>
            <a:r>
              <a:rPr lang="en-US" dirty="0"/>
              <a:t>Within-session manipulations enable within-subject </a:t>
            </a:r>
            <a:r>
              <a:rPr lang="en-US" dirty="0" err="1"/>
              <a:t>expt</a:t>
            </a:r>
            <a:r>
              <a:rPr lang="en-US" dirty="0"/>
              <a:t> design (e.g. compare activity +/- </a:t>
            </a:r>
            <a:r>
              <a:rPr lang="en-US" dirty="0" err="1"/>
              <a:t>opto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Broad generalization: takes longer to set up but can yield data that’s easier to interpret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604C2-1B77-42A4-8C27-2ABE48A03C82}"/>
              </a:ext>
            </a:extLst>
          </p:cNvPr>
          <p:cNvSpPr txBox="1"/>
          <p:nvPr/>
        </p:nvSpPr>
        <p:spPr>
          <a:xfrm>
            <a:off x="4630722" y="696286"/>
            <a:ext cx="391255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Chemogenetics</a:t>
            </a:r>
          </a:p>
          <a:p>
            <a:endParaRPr lang="en-US" b="1" u="sng" dirty="0"/>
          </a:p>
          <a:p>
            <a:r>
              <a:rPr lang="en-US" dirty="0"/>
              <a:t>Low temporal resolution, good for entire behavioral sessions</a:t>
            </a:r>
          </a:p>
          <a:p>
            <a:endParaRPr lang="en-US" dirty="0"/>
          </a:p>
          <a:p>
            <a:r>
              <a:rPr lang="en-US" dirty="0"/>
              <a:t>Less equipment, animals move freely, more animals simultaneously</a:t>
            </a:r>
          </a:p>
          <a:p>
            <a:endParaRPr lang="en-US" dirty="0"/>
          </a:p>
          <a:p>
            <a:r>
              <a:rPr lang="en-US" dirty="0"/>
              <a:t>Equally good for large or small</a:t>
            </a:r>
          </a:p>
          <a:p>
            <a:endParaRPr lang="en-US" dirty="0"/>
          </a:p>
          <a:p>
            <a:r>
              <a:rPr lang="en-US" dirty="0"/>
              <a:t>Less precision but activity patterns are not grossly non-physiological</a:t>
            </a:r>
          </a:p>
          <a:p>
            <a:endParaRPr lang="en-US" dirty="0"/>
          </a:p>
          <a:p>
            <a:r>
              <a:rPr lang="en-US" dirty="0"/>
              <a:t>Negative control animals necessitate between-subject </a:t>
            </a:r>
            <a:r>
              <a:rPr lang="en-US" dirty="0" err="1"/>
              <a:t>expt</a:t>
            </a:r>
            <a:r>
              <a:rPr lang="en-US" dirty="0"/>
              <a:t> designs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Broad generalization: faster to set up but usually requires more animals, analysis can be more difficult</a:t>
            </a:r>
          </a:p>
        </p:txBody>
      </p:sp>
    </p:spTree>
    <p:extLst>
      <p:ext uri="{BB962C8B-B14F-4D97-AF65-F5344CB8AC3E}">
        <p14:creationId xmlns:p14="http://schemas.microsoft.com/office/powerpoint/2010/main" val="352659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FF04-FB97-42BD-A657-40EC65C52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9144001" cy="964734"/>
          </a:xfrm>
        </p:spPr>
        <p:txBody>
          <a:bodyPr/>
          <a:lstStyle/>
          <a:p>
            <a:r>
              <a:rPr lang="en-US" sz="4400" dirty="0"/>
              <a:t>Alternatives to </a:t>
            </a:r>
            <a:r>
              <a:rPr lang="en-US" sz="4400" dirty="0" err="1"/>
              <a:t>opto</a:t>
            </a:r>
            <a:r>
              <a:rPr lang="en-US" sz="4400" dirty="0"/>
              <a:t>/chemo-genetics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D4E9A-DA7D-4691-89A6-9FBF04A1D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are bad on long timescales. hM4Di has been shown to desensitize and stop working after ~24-48 hours if CNO is put in drinking water</a:t>
            </a:r>
          </a:p>
          <a:p>
            <a:pPr lvl="1"/>
            <a:r>
              <a:rPr lang="en-US" dirty="0"/>
              <a:t>Lesions, AAV-tetanus toxin, diphtheria toxin</a:t>
            </a:r>
          </a:p>
          <a:p>
            <a:pPr lvl="1"/>
            <a:r>
              <a:rPr lang="en-US" dirty="0" err="1"/>
              <a:t>NaChBac</a:t>
            </a:r>
            <a:r>
              <a:rPr lang="en-US" dirty="0"/>
              <a:t> (excitatory) or Kir2.1 (inhibitory) are leaky channels that can be expressed under doxycycline regulation and used to increase or decrease excitability of cells for periods of days-weeks</a:t>
            </a:r>
          </a:p>
          <a:p>
            <a:pPr lvl="1"/>
            <a:endParaRPr lang="en-US" dirty="0"/>
          </a:p>
          <a:p>
            <a:r>
              <a:rPr lang="en-US" dirty="0"/>
              <a:t>DREADDs should </a:t>
            </a:r>
            <a:r>
              <a:rPr lang="en-US" u="sng" dirty="0"/>
              <a:t>not</a:t>
            </a:r>
            <a:r>
              <a:rPr lang="en-US" dirty="0"/>
              <a:t> be conceptualized as excitatory and inhibitory. They have many complex effects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6B2A6-EAF5-4026-8D8A-530A0A03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4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EA00-B867-4D1A-8F46-A8C83CA0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245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DB92A-1ACB-4F18-B4AB-76D2C23B9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4694"/>
            <a:ext cx="8229600" cy="4821470"/>
          </a:xfrm>
        </p:spPr>
        <p:txBody>
          <a:bodyPr>
            <a:noAutofit/>
          </a:bodyPr>
          <a:lstStyle/>
          <a:p>
            <a:r>
              <a:rPr lang="en-US" dirty="0"/>
              <a:t>Sensors</a:t>
            </a:r>
          </a:p>
          <a:p>
            <a:pPr lvl="1"/>
            <a:r>
              <a:rPr lang="en-US" dirty="0"/>
              <a:t>Bioluminescence vs fluorescence</a:t>
            </a:r>
          </a:p>
          <a:p>
            <a:pPr lvl="1"/>
            <a:r>
              <a:rPr lang="en-US" dirty="0"/>
              <a:t>Overview of fluorescent proteins</a:t>
            </a:r>
          </a:p>
          <a:p>
            <a:pPr lvl="1"/>
            <a:r>
              <a:rPr lang="en-US" dirty="0"/>
              <a:t>Mechanisms to couple cellular phenomena to changes in fluorescence signal</a:t>
            </a:r>
          </a:p>
          <a:p>
            <a:pPr lvl="1"/>
            <a:r>
              <a:rPr lang="en-US" dirty="0"/>
              <a:t>Genetically encoded indicators: calcium, voltage, etc.</a:t>
            </a:r>
          </a:p>
          <a:p>
            <a:pPr lvl="1"/>
            <a:endParaRPr lang="en-US" dirty="0"/>
          </a:p>
          <a:p>
            <a:r>
              <a:rPr lang="en-US" dirty="0"/>
              <a:t>Actuators</a:t>
            </a:r>
          </a:p>
          <a:p>
            <a:pPr lvl="1"/>
            <a:r>
              <a:rPr lang="en-US" dirty="0"/>
              <a:t>Optogenetic</a:t>
            </a:r>
          </a:p>
          <a:p>
            <a:pPr lvl="2"/>
            <a:r>
              <a:rPr lang="en-US" dirty="0"/>
              <a:t>Photocaged molecules</a:t>
            </a:r>
          </a:p>
          <a:p>
            <a:pPr lvl="2"/>
            <a:r>
              <a:rPr lang="en-US" dirty="0"/>
              <a:t>Opsins</a:t>
            </a:r>
          </a:p>
          <a:p>
            <a:pPr lvl="2"/>
            <a:r>
              <a:rPr lang="en-US" dirty="0"/>
              <a:t>LOV-</a:t>
            </a:r>
            <a:r>
              <a:rPr lang="en-US" dirty="0" err="1"/>
              <a:t>Jalpha</a:t>
            </a:r>
            <a:r>
              <a:rPr lang="en-US" dirty="0"/>
              <a:t> interactions</a:t>
            </a:r>
          </a:p>
          <a:p>
            <a:pPr lvl="2"/>
            <a:r>
              <a:rPr lang="en-US" dirty="0"/>
              <a:t>CALI</a:t>
            </a:r>
          </a:p>
          <a:p>
            <a:pPr lvl="1"/>
            <a:r>
              <a:rPr lang="en-US" dirty="0"/>
              <a:t>Chemogenetic</a:t>
            </a:r>
          </a:p>
          <a:p>
            <a:pPr lvl="2"/>
            <a:r>
              <a:rPr lang="en-US" dirty="0"/>
              <a:t>Metabotropic: DREADDs</a:t>
            </a:r>
          </a:p>
          <a:p>
            <a:pPr lvl="2"/>
            <a:r>
              <a:rPr lang="en-US" dirty="0"/>
              <a:t>Ionotropic: PSAM/PSEM, </a:t>
            </a:r>
            <a:r>
              <a:rPr lang="en-US" dirty="0" err="1"/>
              <a:t>GluCl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A653B-29D4-4F36-99DB-68A9244FB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FD33E-1BCA-4CD3-AB8E-E3D50368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8" y="155027"/>
            <a:ext cx="2050610" cy="6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0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F38A1-363D-45E5-B58C-E04A3B80D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A36D-4844-4223-8A34-5BA590A54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B8CDE-BA3B-435B-9978-6BF8C3B7E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51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669C1-033E-4946-9CBD-5C143A4F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22789"/>
          </a:xfrm>
        </p:spPr>
        <p:txBody>
          <a:bodyPr/>
          <a:lstStyle/>
          <a:p>
            <a:r>
              <a:rPr lang="en-US" dirty="0"/>
              <a:t>Bonus topic: glue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09048-C07D-4AF4-9F85-DA1094914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6678"/>
            <a:ext cx="8229600" cy="58513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Cyanoacrylates: super glue, </a:t>
            </a:r>
            <a:r>
              <a:rPr lang="en-US" dirty="0" err="1"/>
              <a:t>Krazy</a:t>
            </a:r>
            <a:r>
              <a:rPr lang="en-US" dirty="0"/>
              <a:t> glue, </a:t>
            </a:r>
            <a:r>
              <a:rPr lang="en-US" dirty="0" err="1"/>
              <a:t>Vetbond</a:t>
            </a:r>
            <a:endParaRPr lang="en-US" dirty="0"/>
          </a:p>
          <a:p>
            <a:pPr lvl="1"/>
            <a:r>
              <a:rPr lang="en-US" dirty="0"/>
              <a:t>High adhesive strength, non-space-filling. Adheres reasonably well to ceramic, good for repairs</a:t>
            </a:r>
          </a:p>
          <a:p>
            <a:pPr lvl="1"/>
            <a:r>
              <a:rPr lang="en-US" dirty="0"/>
              <a:t>Cures rapidly</a:t>
            </a:r>
          </a:p>
          <a:p>
            <a:pPr lvl="1"/>
            <a:r>
              <a:rPr lang="en-US" dirty="0"/>
              <a:t>Refrigerate for longer shelf life</a:t>
            </a:r>
          </a:p>
          <a:p>
            <a:r>
              <a:rPr lang="en-US" dirty="0"/>
              <a:t>Epoxy resins: two tubes, many different types</a:t>
            </a:r>
          </a:p>
          <a:p>
            <a:pPr lvl="1"/>
            <a:r>
              <a:rPr lang="en-US" dirty="0"/>
              <a:t>High adhesive and cohesive strength. Space filling</a:t>
            </a:r>
          </a:p>
          <a:p>
            <a:pPr lvl="1"/>
            <a:r>
              <a:rPr lang="en-US" dirty="0"/>
              <a:t>Adheres reasonably well to ceramic and metal, different formulations for different surfaces</a:t>
            </a:r>
          </a:p>
          <a:p>
            <a:pPr lvl="1"/>
            <a:r>
              <a:rPr lang="en-US" dirty="0"/>
              <a:t>Different formulations with different curing times</a:t>
            </a:r>
          </a:p>
          <a:p>
            <a:pPr lvl="1"/>
            <a:r>
              <a:rPr lang="en-US" dirty="0"/>
              <a:t>Initial cure is rapid. Requires overnight for full strength. Can be sped up by heating </a:t>
            </a:r>
          </a:p>
          <a:p>
            <a:pPr lvl="1"/>
            <a:r>
              <a:rPr lang="en-US" dirty="0"/>
              <a:t>Epoxy putty also available</a:t>
            </a:r>
          </a:p>
          <a:p>
            <a:pPr lvl="1"/>
            <a:r>
              <a:rPr lang="en-US" dirty="0"/>
              <a:t>Recommend: Bob Smith Industries</a:t>
            </a:r>
          </a:p>
          <a:p>
            <a:r>
              <a:rPr lang="en-US" dirty="0"/>
              <a:t>Hot glue gun: useful for temporary attachment</a:t>
            </a:r>
          </a:p>
          <a:p>
            <a:r>
              <a:rPr lang="en-US" dirty="0"/>
              <a:t>Solvent welding: attach two pieces of plastic together by putting solvent in the joint</a:t>
            </a:r>
          </a:p>
          <a:p>
            <a:pPr lvl="1"/>
            <a:r>
              <a:rPr lang="en-US" dirty="0"/>
              <a:t>Good joint will be full strength</a:t>
            </a:r>
          </a:p>
          <a:p>
            <a:pPr lvl="1"/>
            <a:r>
              <a:rPr lang="en-US" dirty="0"/>
              <a:t>Good for laser-cut acrylic</a:t>
            </a:r>
          </a:p>
          <a:p>
            <a:pPr lvl="1"/>
            <a:r>
              <a:rPr lang="en-US" dirty="0"/>
              <a:t>Usually non-space-filling, but you can buy space-filling versions</a:t>
            </a:r>
          </a:p>
          <a:p>
            <a:pPr lvl="1"/>
            <a:r>
              <a:rPr lang="en-US" dirty="0"/>
              <a:t>Has to be matched to your specific type of plastic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04660-D9D0-42D7-A03E-F187468FB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2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742A17-4E40-4ADB-89FD-C4FF69E14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82" y="793608"/>
            <a:ext cx="4506635" cy="2877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E6352E-8D4F-4E1C-958B-7ED2FE1C1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" y="83890"/>
            <a:ext cx="9092669" cy="687897"/>
          </a:xfrm>
        </p:spPr>
        <p:txBody>
          <a:bodyPr/>
          <a:lstStyle/>
          <a:p>
            <a:r>
              <a:rPr lang="en-US" sz="3200" dirty="0"/>
              <a:t>Old-school dental acrylic, aka “grip cement”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F1F6C-3243-4A70-B024-2D036E37E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947" y="3961191"/>
            <a:ext cx="8674216" cy="26971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Recommend </a:t>
            </a:r>
            <a:r>
              <a:rPr lang="en-US" dirty="0" err="1"/>
              <a:t>Unifast</a:t>
            </a:r>
            <a:r>
              <a:rPr lang="en-US" dirty="0"/>
              <a:t> Trad</a:t>
            </a:r>
          </a:p>
          <a:p>
            <a:pPr lvl="1"/>
            <a:r>
              <a:rPr lang="en-US" dirty="0"/>
              <a:t>Hardens into plastic that is very strong. Moderate adhesive strength, high cohesive strength. Rapid curing to full strength. Usually translucent but opaque available.</a:t>
            </a:r>
          </a:p>
          <a:p>
            <a:pPr lvl="1"/>
            <a:r>
              <a:rPr lang="en-US" dirty="0"/>
              <a:t>Mix powder and liquid (add with disposable dropper) in silicone cup. With practice, can mix different ratios for thick/thin. If mixed thick, cures more rapidly. To extend working time, intentionally mix too thin and keep stirring until viscosity is in correct range. Thin mixing slightly worsens polymerization shrinkage.</a:t>
            </a:r>
          </a:p>
          <a:p>
            <a:pPr lvl="1"/>
            <a:r>
              <a:rPr lang="en-US" dirty="0"/>
              <a:t>Can be removed by soaking in chloroform with water layered on top (to prevent chloroform evaporation). Can be melted and reshaped with soldering iron.</a:t>
            </a:r>
          </a:p>
          <a:p>
            <a:pPr lvl="1"/>
            <a:r>
              <a:rPr lang="en-US" dirty="0"/>
              <a:t>Cons: liquid contains </a:t>
            </a:r>
            <a:r>
              <a:rPr lang="en-US" dirty="0" err="1"/>
              <a:t>methylmethacrylate</a:t>
            </a:r>
            <a:r>
              <a:rPr lang="en-US" dirty="0"/>
              <a:t> monomer. Strong odor before it has cured, toxic if applied directly to brain tissue.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BF514-AA3E-42D0-8874-BFD1881A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573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90508-D04C-489B-9E5E-8EB72DD1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9144000" cy="8053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Original application of dental acrylic: “bone cement”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61CE2F-A250-4270-B685-E5B5D65A2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791" y="1141423"/>
            <a:ext cx="7899049" cy="41573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8526-015A-4B78-B540-CDFA852A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94680D-F7BD-4B97-A32B-80D145E9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1666"/>
            <a:ext cx="4300466" cy="226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9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A4DC50-15E3-4E03-A94C-6BD42AE90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3571" y="1451354"/>
            <a:ext cx="3327306" cy="3327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97C7FC-1BFD-4F3B-B60E-469F0594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Visible Light Curing (VLC): blue light, ~470 nm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E6BA1-E5C0-40D7-9CFD-24F86CEE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58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55D323-96BF-4967-A71C-2D03B0713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2" y="1773910"/>
            <a:ext cx="3327306" cy="24954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DF39BB-EF0E-499C-AF99-048BCB3C7F5C}"/>
              </a:ext>
            </a:extLst>
          </p:cNvPr>
          <p:cNvSpPr txBox="1"/>
          <p:nvPr/>
        </p:nvSpPr>
        <p:spPr>
          <a:xfrm>
            <a:off x="662730" y="4597167"/>
            <a:ext cx="7880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Blue light curing vs. UV curing: UV curing no longer used in dentistry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UV curing: still used for optical applications, e.g. coupling optical fibers to a laser diode (Thorlabs Norland cement)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Unifast</a:t>
            </a:r>
            <a:r>
              <a:rPr lang="en-US" dirty="0"/>
              <a:t> LC: light-curable dental acrylic. Similar properties to other powder/liquid dental acrylic but stickier and a little harder to work with</a:t>
            </a:r>
          </a:p>
        </p:txBody>
      </p:sp>
    </p:spTree>
    <p:extLst>
      <p:ext uri="{BB962C8B-B14F-4D97-AF65-F5344CB8AC3E}">
        <p14:creationId xmlns:p14="http://schemas.microsoft.com/office/powerpoint/2010/main" val="26634274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24D4-8CE0-4877-A79F-29629A487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Recommended light-curable dental acrylic: Triad Gel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52641-9E1A-4DB2-BB03-0C8EFDCA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179405"/>
            <a:ext cx="8229600" cy="235950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Used to make/repair dental appliances (e.g. retainers)</a:t>
            </a:r>
          </a:p>
          <a:p>
            <a:r>
              <a:rPr lang="en-US" dirty="0"/>
              <a:t>Easier to work with than traditional dental acrylic: premixed at perfect thickness, </a:t>
            </a:r>
            <a:r>
              <a:rPr lang="en-US" u="sng" dirty="0"/>
              <a:t>minimal odor, nontoxic</a:t>
            </a:r>
            <a:r>
              <a:rPr lang="en-US" dirty="0"/>
              <a:t>, near-infinite working time under normal room light, cures in ~5 seconds under blue light wand</a:t>
            </a:r>
          </a:p>
          <a:p>
            <a:r>
              <a:rPr lang="en-US" dirty="0"/>
              <a:t>High cohesive strength, </a:t>
            </a:r>
            <a:r>
              <a:rPr lang="en-US" u="sng" dirty="0"/>
              <a:t>lower adhesive strength</a:t>
            </a:r>
            <a:r>
              <a:rPr lang="en-US" dirty="0"/>
              <a:t> than traditional acrylic, slightly more brittle</a:t>
            </a:r>
          </a:p>
          <a:p>
            <a:r>
              <a:rPr lang="en-US" dirty="0"/>
              <a:t>Transparent, comes in several colors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5F2C9-E8D4-4ADE-A75C-FC025ACE8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D0F01-5BC9-4720-9DAB-F1952D818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72" y="830371"/>
            <a:ext cx="3166471" cy="316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03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F725E-3AE6-4352-8F3D-FE23D885E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05253" cy="137861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Fluorescence: excitation by photons and emission of lower-energy photons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FC0C3-CE2F-4150-A138-E23DA58A1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411F68-54B6-4A68-8AD9-32B946E02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07340"/>
            <a:ext cx="5921298" cy="333073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0EBB0E-ED09-4ADF-94D4-8D692F280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128" t="14523" r="-25064" b="10722"/>
          <a:stretch/>
        </p:blipFill>
        <p:spPr>
          <a:xfrm>
            <a:off x="5449297" y="1600355"/>
            <a:ext cx="4206240" cy="33832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811642-00E4-4BC8-A8AB-0BDDFDEE0601}"/>
              </a:ext>
            </a:extLst>
          </p:cNvPr>
          <p:cNvSpPr txBox="1"/>
          <p:nvPr/>
        </p:nvSpPr>
        <p:spPr>
          <a:xfrm>
            <a:off x="2324157" y="6259810"/>
            <a:ext cx="4495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Fl</a:t>
            </a:r>
            <a:r>
              <a:rPr lang="en-US" sz="2400" b="1" u="sng" dirty="0">
                <a:solidFill>
                  <a:srgbClr val="FF0000"/>
                </a:solidFill>
              </a:rPr>
              <a:t>uo</a:t>
            </a:r>
            <a:r>
              <a:rPr lang="en-US" sz="2400" b="1" dirty="0">
                <a:solidFill>
                  <a:srgbClr val="FF0000"/>
                </a:solidFill>
              </a:rPr>
              <a:t>rescence, not </a:t>
            </a:r>
            <a:r>
              <a:rPr lang="en-US" sz="2400" b="1" dirty="0" err="1">
                <a:solidFill>
                  <a:srgbClr val="FF0000"/>
                </a:solidFill>
              </a:rPr>
              <a:t>fl</a:t>
            </a:r>
            <a:r>
              <a:rPr lang="en-US" sz="2400" b="1" u="sng" dirty="0" err="1">
                <a:solidFill>
                  <a:srgbClr val="FF0000"/>
                </a:solidFill>
              </a:rPr>
              <a:t>ou</a:t>
            </a:r>
            <a:r>
              <a:rPr lang="en-US" sz="2400" b="1" dirty="0" err="1">
                <a:solidFill>
                  <a:srgbClr val="FF0000"/>
                </a:solidFill>
              </a:rPr>
              <a:t>rescence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80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9F598-536A-4D79-87C8-D1E4D600A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97622"/>
          </a:xfrm>
        </p:spPr>
        <p:txBody>
          <a:bodyPr/>
          <a:lstStyle/>
          <a:p>
            <a:r>
              <a:rPr lang="en-US" sz="3600" dirty="0"/>
              <a:t>LC composite resins: dental filling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95F3-DD50-4ACB-ACEF-5AB10C1A1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613" y="1600200"/>
            <a:ext cx="4429387" cy="4525963"/>
          </a:xfrm>
        </p:spPr>
        <p:txBody>
          <a:bodyPr/>
          <a:lstStyle/>
          <a:p>
            <a:r>
              <a:rPr lang="en-US" dirty="0"/>
              <a:t>Flowable: Flow-it ALC</a:t>
            </a:r>
          </a:p>
          <a:p>
            <a:pPr lvl="1"/>
            <a:r>
              <a:rPr lang="en-US" dirty="0"/>
              <a:t>Comes in convenient syringe applicator. Very easy to use</a:t>
            </a:r>
          </a:p>
          <a:p>
            <a:pPr lvl="1"/>
            <a:r>
              <a:rPr lang="en-US" dirty="0"/>
              <a:t>Can substitute for Triad Gel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Non-flowable: </a:t>
            </a:r>
            <a:r>
              <a:rPr lang="en-US" dirty="0" err="1"/>
              <a:t>Filtek</a:t>
            </a:r>
            <a:r>
              <a:rPr lang="en-US" dirty="0"/>
              <a:t> Z250</a:t>
            </a:r>
          </a:p>
          <a:p>
            <a:pPr lvl="1"/>
            <a:r>
              <a:rPr lang="en-US" dirty="0"/>
              <a:t>More putty-like texture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2CDF0-82F5-4139-93B7-DE69B17F8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5DFEEC-6703-440E-99C7-87573330E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839" y="1510018"/>
            <a:ext cx="4342274" cy="1413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DBD4AF-CABD-458D-8F31-EB34A671F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622" y="2969922"/>
            <a:ext cx="3574041" cy="285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106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3215D8-4AE9-4B86-BCA5-986AF77A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593040"/>
            <a:ext cx="4859673" cy="3626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79D875-41E7-4322-A265-933FB768C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93708"/>
          </a:xfrm>
        </p:spPr>
        <p:txBody>
          <a:bodyPr/>
          <a:lstStyle/>
          <a:p>
            <a:r>
              <a:rPr lang="en-US" sz="3200" dirty="0"/>
              <a:t>For attachment to bone: dental luting 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B352F-1D24-45FD-B890-E4C8471D3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91" y="4219662"/>
            <a:ext cx="8527409" cy="229858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Luting cement: designed to act as a layer between two dissimilar materials to bond them together (e.g. tooth and filling material). Adheres strongly to skull, providing a base layer on which to apply other adhesives</a:t>
            </a:r>
          </a:p>
          <a:p>
            <a:r>
              <a:rPr lang="en-US" dirty="0"/>
              <a:t>Recommend </a:t>
            </a:r>
            <a:r>
              <a:rPr lang="en-US" dirty="0" err="1"/>
              <a:t>OptiBond</a:t>
            </a:r>
            <a:r>
              <a:rPr lang="en-US" dirty="0"/>
              <a:t> Universal: cures on exposure to blue light</a:t>
            </a:r>
          </a:p>
          <a:p>
            <a:r>
              <a:rPr lang="en-US" dirty="0"/>
              <a:t>Very thin, use two layers on skull (paint, cure, paint, cure)</a:t>
            </a:r>
          </a:p>
          <a:p>
            <a:r>
              <a:rPr lang="en-US" dirty="0"/>
              <a:t>Many labs still use C&amp;B </a:t>
            </a:r>
            <a:r>
              <a:rPr lang="en-US" dirty="0" err="1"/>
              <a:t>Metabond</a:t>
            </a:r>
            <a:r>
              <a:rPr lang="en-US" dirty="0"/>
              <a:t>, but this is faster and easier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4C006-C145-4D56-BBBE-0F51560C8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105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D60FD-5FBF-46E2-81FC-73DE99655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9302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Biophysics of fluorescence and photobleaching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8F896-8899-4A06-9C9D-986AE28BD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AE7B2-0019-4734-B549-FDD2518F9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A97E2-E564-47E7-AD61-CCBF4E4E16A0}"/>
              </a:ext>
            </a:extLst>
          </p:cNvPr>
          <p:cNvSpPr txBox="1"/>
          <p:nvPr/>
        </p:nvSpPr>
        <p:spPr>
          <a:xfrm>
            <a:off x="2541360" y="5433020"/>
            <a:ext cx="3562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https://micro.magnet.fsu.edu/primer/java/jablonski/jabintro/jablonskijavafigure1.jpg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AD38C-4C65-4164-B3B2-E5E3E8436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360" y="1803204"/>
            <a:ext cx="3969132" cy="35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3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EA00-B867-4D1A-8F46-A8C83CA0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245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DB92A-1ACB-4F18-B4AB-76D2C23B9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4694"/>
            <a:ext cx="8229600" cy="4821470"/>
          </a:xfrm>
        </p:spPr>
        <p:txBody>
          <a:bodyPr>
            <a:noAutofit/>
          </a:bodyPr>
          <a:lstStyle/>
          <a:p>
            <a:r>
              <a:rPr lang="en-US" dirty="0"/>
              <a:t>Sensors</a:t>
            </a:r>
          </a:p>
          <a:p>
            <a:pPr lvl="1"/>
            <a:r>
              <a:rPr lang="en-US" dirty="0"/>
              <a:t>Bioluminescence vs fluorescence</a:t>
            </a:r>
          </a:p>
          <a:p>
            <a:pPr lvl="1"/>
            <a:r>
              <a:rPr lang="en-US" b="1" dirty="0"/>
              <a:t>Overview of fluorescent proteins</a:t>
            </a:r>
          </a:p>
          <a:p>
            <a:pPr lvl="1"/>
            <a:r>
              <a:rPr lang="en-US" dirty="0"/>
              <a:t>Mechanisms to couple cellular phenomena to changes in fluorescence signal</a:t>
            </a:r>
          </a:p>
          <a:p>
            <a:pPr lvl="1"/>
            <a:r>
              <a:rPr lang="en-US" dirty="0"/>
              <a:t>Genetically encoded indicators: calcium, voltage, etc.</a:t>
            </a:r>
          </a:p>
          <a:p>
            <a:pPr lvl="1"/>
            <a:endParaRPr lang="en-US" dirty="0"/>
          </a:p>
          <a:p>
            <a:r>
              <a:rPr lang="en-US" dirty="0"/>
              <a:t>Actuators</a:t>
            </a:r>
          </a:p>
          <a:p>
            <a:pPr lvl="1"/>
            <a:r>
              <a:rPr lang="en-US" dirty="0"/>
              <a:t>Optogenetic</a:t>
            </a:r>
          </a:p>
          <a:p>
            <a:pPr lvl="2"/>
            <a:r>
              <a:rPr lang="en-US" dirty="0"/>
              <a:t>Photocaged molecules</a:t>
            </a:r>
          </a:p>
          <a:p>
            <a:pPr lvl="2"/>
            <a:r>
              <a:rPr lang="en-US" dirty="0"/>
              <a:t>Opsins</a:t>
            </a:r>
          </a:p>
          <a:p>
            <a:pPr lvl="2"/>
            <a:r>
              <a:rPr lang="en-US" dirty="0"/>
              <a:t>LOV-</a:t>
            </a:r>
            <a:r>
              <a:rPr lang="en-US" dirty="0" err="1"/>
              <a:t>Jalpha</a:t>
            </a:r>
            <a:r>
              <a:rPr lang="en-US" dirty="0"/>
              <a:t> interactions</a:t>
            </a:r>
          </a:p>
          <a:p>
            <a:pPr lvl="2"/>
            <a:r>
              <a:rPr lang="en-US" dirty="0"/>
              <a:t>CALI</a:t>
            </a:r>
          </a:p>
          <a:p>
            <a:pPr lvl="1"/>
            <a:r>
              <a:rPr lang="en-US" dirty="0"/>
              <a:t>Chemogenetic</a:t>
            </a:r>
          </a:p>
          <a:p>
            <a:pPr lvl="2"/>
            <a:r>
              <a:rPr lang="en-US" dirty="0"/>
              <a:t>Metabotropic: DREADDs</a:t>
            </a:r>
          </a:p>
          <a:p>
            <a:pPr lvl="2"/>
            <a:r>
              <a:rPr lang="en-US" dirty="0"/>
              <a:t>Ionotropic: PSAM/PSEM, </a:t>
            </a:r>
            <a:r>
              <a:rPr lang="en-US" dirty="0" err="1"/>
              <a:t>GluCl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A653B-29D4-4F36-99DB-68A9244FB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FD33E-1BCA-4CD3-AB8E-E3D50368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8" y="155027"/>
            <a:ext cx="2050610" cy="6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8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60FDF-A22C-4816-AE3F-57D81FAD2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9098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Side chains inside the GFP β-barrel react to form the chromophore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D35999-6A88-4D6B-8E76-2DFD4D693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227" y="1880709"/>
            <a:ext cx="3960684" cy="45656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022C8-40D7-4516-B4C2-DF75045F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22E463-6D49-44B8-A6D8-335E0D174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9" t="16581" r="17517" b="15877"/>
          <a:stretch/>
        </p:blipFill>
        <p:spPr>
          <a:xfrm>
            <a:off x="4572000" y="1873005"/>
            <a:ext cx="3749040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79C19C-7190-4D2E-9646-4DE32BB9357C}"/>
              </a:ext>
            </a:extLst>
          </p:cNvPr>
          <p:cNvSpPr txBox="1"/>
          <p:nvPr/>
        </p:nvSpPr>
        <p:spPr>
          <a:xfrm>
            <a:off x="4455161" y="5235119"/>
            <a:ext cx="43078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l-GR" sz="2000" dirty="0"/>
              <a:t>β</a:t>
            </a:r>
            <a:r>
              <a:rPr lang="en-US" sz="2000" dirty="0"/>
              <a:t>–barrel shields the chromophore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FPs </a:t>
            </a:r>
            <a:r>
              <a:rPr lang="en-US" dirty="0" err="1"/>
              <a:t>photobleach</a:t>
            </a:r>
            <a:r>
              <a:rPr lang="en-US" dirty="0"/>
              <a:t> less than most fluorescent dyes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8417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F94C-275F-42A2-A327-FFFFBD9D2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05253" cy="14630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Stokes shift: the difference between excitation and emission wavelengths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A47231-CFE7-4B73-B37A-2D3BFD637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735" y="1817016"/>
            <a:ext cx="3664507" cy="34979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1C1B3-B2EE-4242-812B-203D58A62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3C0B5-081C-C34B-9B41-B01FFD814F27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2" descr="1p-vs-2p">
            <a:extLst>
              <a:ext uri="{FF2B5EF4-FFF2-40B4-BE49-F238E27FC236}">
                <a16:creationId xmlns:a16="http://schemas.microsoft.com/office/drawing/2014/main" id="{CF461A98-573C-44E2-936D-0B5DDC228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056" y="1817016"/>
            <a:ext cx="4696896" cy="3765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10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45422</TotalTime>
  <Words>3374</Words>
  <Application>Microsoft Office PowerPoint</Application>
  <PresentationFormat>On-screen Show (4:3)</PresentationFormat>
  <Paragraphs>515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Century Gothic</vt:lpstr>
      <vt:lpstr>Courier New</vt:lpstr>
      <vt:lpstr>Palatino Linotype</vt:lpstr>
      <vt:lpstr>Executive</vt:lpstr>
      <vt:lpstr>Lecture 5: fluorescent proteins; genetically encoded sensors and actuators </vt:lpstr>
      <vt:lpstr>Review of lecture 2</vt:lpstr>
      <vt:lpstr>Outline</vt:lpstr>
      <vt:lpstr>Bioluminescence generates photons</vt:lpstr>
      <vt:lpstr>Luciferases oxidize luciferins to generate photons</vt:lpstr>
      <vt:lpstr>Fluorescence: excitation by photons and emission of lower-energy photons </vt:lpstr>
      <vt:lpstr>Outline</vt:lpstr>
      <vt:lpstr>Side chains inside the GFP β-barrel react to form the chromophore</vt:lpstr>
      <vt:lpstr>Stokes shift: the difference between excitation and emission wavelengths</vt:lpstr>
      <vt:lpstr>Spectra encountered in neuroscience are usually asymmetrical because high and low energy are different</vt:lpstr>
      <vt:lpstr>Mutations enable changes in excitation and emission spectra</vt:lpstr>
      <vt:lpstr>EGFP and mCherry represent the two main families of FPs</vt:lpstr>
      <vt:lpstr>Cellular localization is important!!</vt:lpstr>
      <vt:lpstr>IRES and 2A – viral tricks to make separate proteins from one gene</vt:lpstr>
      <vt:lpstr>Fluorescent proteins are generally multimeric</vt:lpstr>
      <vt:lpstr>For any given FP construct: what do you actually need to know?</vt:lpstr>
      <vt:lpstr>Note: there are fluorescent proteins that are not GFP-like</vt:lpstr>
      <vt:lpstr>Outline</vt:lpstr>
      <vt:lpstr>How do we couple a cellular phenomenon to changes in fluorescence signal? </vt:lpstr>
      <vt:lpstr>The GFP chromophore is in equilibrium between protonated and deprotonated states</vt:lpstr>
      <vt:lpstr>Circular permutation of fluorescent proteins</vt:lpstr>
      <vt:lpstr>Circular permutation opens the β–barrel and exposes the chromophore to water, protonating the chromophore</vt:lpstr>
      <vt:lpstr>Fӧrster Resonance Energy Transfer (FRET)</vt:lpstr>
      <vt:lpstr>PowerPoint Presentation</vt:lpstr>
      <vt:lpstr>Outline</vt:lpstr>
      <vt:lpstr>GCaMP (and related GECIs)</vt:lpstr>
      <vt:lpstr>GCaMP nonlinearity, kinetics</vt:lpstr>
      <vt:lpstr>GCaMP nonlinearity, kinetics</vt:lpstr>
      <vt:lpstr>GPCR-based reporters</vt:lpstr>
      <vt:lpstr>Genetically encoded voltage indicators (GEVIs)</vt:lpstr>
      <vt:lpstr>PowerPoint Presentation</vt:lpstr>
      <vt:lpstr>PowerPoint Presentation</vt:lpstr>
      <vt:lpstr>PowerPoint Presentation</vt:lpstr>
      <vt:lpstr>Outline</vt:lpstr>
      <vt:lpstr>Photocaged molecules</vt:lpstr>
      <vt:lpstr>Opsins: addition of cofactor is not (always) required</vt:lpstr>
      <vt:lpstr> Different opsins re-isomerize their chromophore differently</vt:lpstr>
      <vt:lpstr>Metazoan opsins</vt:lpstr>
      <vt:lpstr>Microbial opsins</vt:lpstr>
      <vt:lpstr>Opsin photocycles</vt:lpstr>
      <vt:lpstr>Opsin currents are filtered light waveforms</vt:lpstr>
      <vt:lpstr>Exciting cells is easier than inhibiting them</vt:lpstr>
      <vt:lpstr>Inhibiting axon terminals with microbial opsins works, sort of</vt:lpstr>
      <vt:lpstr>Tips/caveats for opsins</vt:lpstr>
      <vt:lpstr>LOV-Jalpha: versatile light-sensitive protein domains</vt:lpstr>
      <vt:lpstr>CALI: chromophore-assisted light inactivation</vt:lpstr>
      <vt:lpstr>Outline</vt:lpstr>
      <vt:lpstr>DREADDs: Designer Receptors Exclusively Activated by Designer Drugs</vt:lpstr>
      <vt:lpstr>DREADDs: Designer Receptors Exclusively Activated by Designer Drugs</vt:lpstr>
      <vt:lpstr>PowerPoint Presentation</vt:lpstr>
      <vt:lpstr>When to use optogenetics vs chemogenetics?</vt:lpstr>
      <vt:lpstr>Alternatives to opto/chemo-genetics</vt:lpstr>
      <vt:lpstr>Outline</vt:lpstr>
      <vt:lpstr>PowerPoint Presentation</vt:lpstr>
      <vt:lpstr>Bonus topic: glue</vt:lpstr>
      <vt:lpstr>Old-school dental acrylic, aka “grip cement”</vt:lpstr>
      <vt:lpstr>Original application of dental acrylic: “bone cement”</vt:lpstr>
      <vt:lpstr>Visible Light Curing (VLC): blue light, ~470 nm</vt:lpstr>
      <vt:lpstr>Recommended light-curable dental acrylic: Triad Gel</vt:lpstr>
      <vt:lpstr>LC composite resins: dental filling material</vt:lpstr>
      <vt:lpstr>For attachment to bone: dental luting cement</vt:lpstr>
      <vt:lpstr>Biophysics of fluorescence and photobleaching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Luke Sjulson</dc:creator>
  <cp:lastModifiedBy>Luke Sjulson</cp:lastModifiedBy>
  <cp:revision>691</cp:revision>
  <dcterms:created xsi:type="dcterms:W3CDTF">2017-01-06T22:20:00Z</dcterms:created>
  <dcterms:modified xsi:type="dcterms:W3CDTF">2020-03-31T18:56:09Z</dcterms:modified>
</cp:coreProperties>
</file>